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rial Black" panose="020B0A04020102020204" pitchFamily="34" charset="0"/>
      <p:regular r:id="rId22"/>
      <p:bold r:id="rId23"/>
    </p:embeddedFont>
    <p:embeddedFont>
      <p:font typeface="Calibri" panose="020F0502020204030204" pitchFamily="34"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pprenticeships.org.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2" name="Google Shape;142;p1: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GB" sz="800" b="0" i="0" u="none" strike="noStrike" cap="none">
                <a:solidFill>
                  <a:schemeClr val="dk1"/>
                </a:solidFill>
                <a:latin typeface="Arial"/>
                <a:ea typeface="Arial"/>
                <a:cs typeface="Arial"/>
                <a:sym typeface="Arial"/>
              </a:rPr>
              <a:t>10</a:t>
            </a:fld>
            <a:endParaRPr sz="800" b="0" i="0" u="none" strike="noStrike" cap="none">
              <a:solidFill>
                <a:schemeClr val="dk1"/>
              </a:solidFill>
              <a:latin typeface="Arial"/>
              <a:ea typeface="Arial"/>
              <a:cs typeface="Arial"/>
              <a:sym typeface="Arial"/>
            </a:endParaRPr>
          </a:p>
        </p:txBody>
      </p:sp>
      <p:sp>
        <p:nvSpPr>
          <p:cNvPr id="289" name="Google Shape;2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10: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Daunting as it may be, if this is the route that you wish to take make sure you have planned in advance. There are very few vacancies at the moment,. Be sure to fill in applications thoroughly  correct grammar and spelling are crucial. </a:t>
            </a:r>
            <a:r>
              <a:rPr lang="en-GB" sz="1600" b="1"/>
              <a:t>Apprenticeships...</a:t>
            </a:r>
            <a:endParaRPr/>
          </a:p>
          <a:p>
            <a:pPr marL="0" lvl="0" indent="0" algn="l" rtl="0">
              <a:lnSpc>
                <a:spcPct val="100000"/>
              </a:lnSpc>
              <a:spcBef>
                <a:spcPts val="0"/>
              </a:spcBef>
              <a:spcAft>
                <a:spcPts val="0"/>
              </a:spcAft>
              <a:buSzPts val="1100"/>
              <a:buNone/>
            </a:pPr>
            <a:r>
              <a:rPr lang="en-GB"/>
              <a:t>	</a:t>
            </a:r>
            <a:endParaRPr/>
          </a:p>
          <a:p>
            <a:pPr marL="0" lvl="0" indent="0" algn="l" rtl="0">
              <a:lnSpc>
                <a:spcPct val="100000"/>
              </a:lnSpc>
              <a:spcBef>
                <a:spcPts val="0"/>
              </a:spcBef>
              <a:spcAft>
                <a:spcPts val="0"/>
              </a:spcAft>
              <a:buSzPts val="1100"/>
              <a:buNone/>
            </a:pPr>
            <a:r>
              <a:rPr lang="en-GB"/>
              <a:t>Apprenticeships are an excellent way of gaining qualifications and workplace experience. As an employee, you can earn as you learn and you gain practical skills from the workplace.</a:t>
            </a:r>
            <a:endParaRPr/>
          </a:p>
          <a:p>
            <a:pPr marL="0" lvl="0" indent="0" algn="l" rtl="0">
              <a:lnSpc>
                <a:spcPct val="100000"/>
              </a:lnSpc>
              <a:spcBef>
                <a:spcPts val="0"/>
              </a:spcBef>
              <a:spcAft>
                <a:spcPts val="0"/>
              </a:spcAft>
              <a:buSzPts val="1100"/>
              <a:buNone/>
            </a:pPr>
            <a:r>
              <a:rPr lang="en-GB"/>
              <a:t>	</a:t>
            </a:r>
            <a:endParaRPr/>
          </a:p>
          <a:p>
            <a:pPr marL="0" lvl="0" indent="0" algn="l" rtl="0">
              <a:lnSpc>
                <a:spcPct val="100000"/>
              </a:lnSpc>
              <a:spcBef>
                <a:spcPts val="0"/>
              </a:spcBef>
              <a:spcAft>
                <a:spcPts val="0"/>
              </a:spcAft>
              <a:buSzPts val="1100"/>
              <a:buNone/>
            </a:pPr>
            <a:r>
              <a:rPr lang="en-GB"/>
              <a:t>Apprenticeships are available in a wide range of industry sectors, with over 190 job roles ranging from accountancy and engineering to veterinary nursing and floristry.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It is not easy to find apprenticeships in the current climate to see what is available locally you can log o to </a:t>
            </a:r>
            <a:r>
              <a:rPr lang="en-GB" u="sng">
                <a:solidFill>
                  <a:schemeClr val="hlink"/>
                </a:solidFill>
                <a:hlinkClick r:id="rId3"/>
              </a:rPr>
              <a:t>www.apprenticeships.org.uk</a:t>
            </a:r>
            <a:r>
              <a:rPr lang="en-GB"/>
              <a:t>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100"/>
              <a:buNone/>
            </a:pP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2: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Designed in partnership with employers, universities and professional or trade organisations- this means that you can develop the skills employers want.</a:t>
            </a:r>
            <a:endParaRPr/>
          </a:p>
          <a:p>
            <a:pPr marL="0" lvl="0" indent="0" algn="l" rtl="0">
              <a:lnSpc>
                <a:spcPct val="100000"/>
              </a:lnSpc>
              <a:spcBef>
                <a:spcPts val="0"/>
              </a:spcBef>
              <a:spcAft>
                <a:spcPts val="0"/>
              </a:spcAft>
              <a:buSzPts val="1100"/>
              <a:buNone/>
            </a:pPr>
            <a:r>
              <a:rPr lang="en-GB"/>
              <a:t>You can gain knowledge needed to progress to a higher level – such as degree level courses or apprenticeships.</a:t>
            </a:r>
            <a:endParaRPr/>
          </a:p>
          <a:p>
            <a:pPr marL="0" lvl="0" indent="0" algn="l" rtl="0">
              <a:lnSpc>
                <a:spcPct val="100000"/>
              </a:lnSpc>
              <a:spcBef>
                <a:spcPts val="0"/>
              </a:spcBef>
              <a:spcAft>
                <a:spcPts val="0"/>
              </a:spcAft>
              <a:buSzPts val="1100"/>
              <a:buNone/>
            </a:pPr>
            <a:r>
              <a:rPr lang="en-GB"/>
              <a:t>Btecs are great because.. They give you the broad knowledge and skills required to work in a range of jobs within an industry.</a:t>
            </a:r>
            <a:endParaRPr/>
          </a:p>
          <a:p>
            <a:pPr marL="0" lvl="0" indent="0" algn="l" rtl="0">
              <a:lnSpc>
                <a:spcPct val="100000"/>
              </a:lnSpc>
              <a:spcBef>
                <a:spcPts val="0"/>
              </a:spcBef>
              <a:spcAft>
                <a:spcPts val="0"/>
              </a:spcAft>
              <a:buSzPts val="1100"/>
              <a:buNone/>
            </a:pPr>
            <a:r>
              <a:rPr lang="en-GB"/>
              <a:t>These courses will not prepare you for a specific role like an apprenticeship but will provide an insight to an industry and a vocational alternative to A Levels. They will include some work experience. </a:t>
            </a:r>
            <a:endParaRPr/>
          </a:p>
          <a:p>
            <a:pPr marL="0" lvl="0" indent="0" algn="l" rtl="0">
              <a:lnSpc>
                <a:spcPct val="100000"/>
              </a:lnSpc>
              <a:spcBef>
                <a:spcPts val="0"/>
              </a:spcBef>
              <a:spcAft>
                <a:spcPts val="0"/>
              </a:spcAft>
              <a:buSzPts val="1100"/>
              <a:buNone/>
            </a:pPr>
            <a:endParaRPr/>
          </a:p>
        </p:txBody>
      </p:sp>
      <p:sp>
        <p:nvSpPr>
          <p:cNvPr id="306" name="Google Shape;306;p12: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3: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Designed in partnership with employers, universities and professional or trade organisations- this means that you can develop the skills employers want.</a:t>
            </a:r>
            <a:endParaRPr/>
          </a:p>
          <a:p>
            <a:pPr marL="0" lvl="0" indent="0" algn="l" rtl="0">
              <a:lnSpc>
                <a:spcPct val="100000"/>
              </a:lnSpc>
              <a:spcBef>
                <a:spcPts val="0"/>
              </a:spcBef>
              <a:spcAft>
                <a:spcPts val="0"/>
              </a:spcAft>
              <a:buSzPts val="1100"/>
              <a:buNone/>
            </a:pPr>
            <a:r>
              <a:rPr lang="en-GB"/>
              <a:t>You can gain knowledge needed to progress to a higher level – such as degree level courses or apprenticeships.</a:t>
            </a:r>
            <a:endParaRPr/>
          </a:p>
        </p:txBody>
      </p:sp>
      <p:sp>
        <p:nvSpPr>
          <p:cNvPr id="322" name="Google Shape;322;p13: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4: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38" name="Google Shape;338;p14: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5: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47" name="Google Shape;347;p15: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6: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56" name="Google Shape;356;p16: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7: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65" name="Google Shape;365;p17: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8: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GB" sz="800" b="0" i="0" u="none" strike="noStrike" cap="none">
                <a:solidFill>
                  <a:schemeClr val="dk1"/>
                </a:solidFill>
                <a:latin typeface="Arial"/>
                <a:ea typeface="Arial"/>
                <a:cs typeface="Arial"/>
                <a:sym typeface="Arial"/>
              </a:rPr>
              <a:t>17</a:t>
            </a:fld>
            <a:endParaRPr sz="800" b="0" i="0" u="none" strike="noStrike" cap="none">
              <a:solidFill>
                <a:schemeClr val="dk1"/>
              </a:solidFill>
              <a:latin typeface="Arial"/>
              <a:ea typeface="Arial"/>
              <a:cs typeface="Arial"/>
              <a:sym typeface="Arial"/>
            </a:endParaRPr>
          </a:p>
        </p:txBody>
      </p:sp>
      <p:sp>
        <p:nvSpPr>
          <p:cNvPr id="373" name="Google Shape;3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p18: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latin typeface="Arial"/>
                <a:ea typeface="Arial"/>
                <a:cs typeface="Arial"/>
                <a:sym typeface="Arial"/>
              </a:rPr>
              <a:t>Ask what is their number 1 and number 2 choice with a show of hands.</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9: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95" name="Google Shape;395;p19: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0: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04" name="Google Shape;404;p20: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2: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51" name="Google Shape;151;p2: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GB" sz="800" b="0" i="0" u="none" strike="noStrike" cap="none">
                <a:solidFill>
                  <a:schemeClr val="dk1"/>
                </a:solidFill>
                <a:latin typeface="Arial"/>
                <a:ea typeface="Arial"/>
                <a:cs typeface="Arial"/>
                <a:sym typeface="Arial"/>
              </a:rPr>
              <a:t>3</a:t>
            </a:fld>
            <a:endParaRPr sz="800" b="0" i="0" u="none" strike="noStrike" cap="none">
              <a:solidFill>
                <a:schemeClr val="dk1"/>
              </a:solidFill>
              <a:latin typeface="Arial"/>
              <a:ea typeface="Arial"/>
              <a:cs typeface="Arial"/>
              <a:sym typeface="Arial"/>
            </a:endParaRPr>
          </a:p>
        </p:txBody>
      </p:sp>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3: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GB" sz="800" b="0" i="0" u="none" strike="noStrike" cap="none">
                <a:solidFill>
                  <a:schemeClr val="dk1"/>
                </a:solidFill>
                <a:latin typeface="Arial"/>
                <a:ea typeface="Arial"/>
                <a:cs typeface="Arial"/>
                <a:sym typeface="Arial"/>
              </a:rPr>
              <a:t>4</a:t>
            </a:fld>
            <a:endParaRPr sz="800" b="0" i="0" u="none" strike="noStrike" cap="none">
              <a:solidFill>
                <a:schemeClr val="dk1"/>
              </a:solidFill>
              <a:latin typeface="Arial"/>
              <a:ea typeface="Arial"/>
              <a:cs typeface="Arial"/>
              <a:sym typeface="Arial"/>
            </a:endParaRPr>
          </a:p>
        </p:txBody>
      </p:sp>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4: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latin typeface="Arial"/>
                <a:ea typeface="Arial"/>
                <a:cs typeface="Arial"/>
                <a:sym typeface="Arial"/>
              </a:rPr>
              <a:t>Vote on which one they want as their prize</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GB" sz="800" b="0" i="0" u="none" strike="noStrike" cap="none">
                <a:solidFill>
                  <a:schemeClr val="dk1"/>
                </a:solidFill>
                <a:latin typeface="Arial"/>
                <a:ea typeface="Arial"/>
                <a:cs typeface="Arial"/>
                <a:sym typeface="Arial"/>
              </a:rPr>
              <a:t>5</a:t>
            </a:fld>
            <a:endParaRPr sz="800" b="0" i="0" u="none" strike="noStrike" cap="none">
              <a:solidFill>
                <a:schemeClr val="dk1"/>
              </a:solidFill>
              <a:latin typeface="Arial"/>
              <a:ea typeface="Arial"/>
              <a:cs typeface="Arial"/>
              <a:sym typeface="Arial"/>
            </a:endParaRPr>
          </a:p>
        </p:txBody>
      </p:sp>
      <p:sp>
        <p:nvSpPr>
          <p:cNvPr id="189" name="Google Shape;189;p5:notes"/>
          <p:cNvSpPr>
            <a:spLocks noGrp="1" noRot="1" noChangeAspect="1"/>
          </p:cNvSpPr>
          <p:nvPr>
            <p:ph type="sldImg" idx="2"/>
          </p:nvPr>
        </p:nvSpPr>
        <p:spPr>
          <a:xfrm>
            <a:off x="367307" y="1143550"/>
            <a:ext cx="6123300" cy="3085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5: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latin typeface="Arial"/>
                <a:ea typeface="Arial"/>
                <a:cs typeface="Arial"/>
                <a:sym typeface="Arial"/>
              </a:rPr>
              <a:t>Knowing the detail can make all the difference and that’s the same with choosing your career options, you need to know the detail, not just ‘I am going to go to college/sixth form’ but which course, where will it take you, etc.</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6: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a:t>
            </a:r>
            <a:r>
              <a:rPr lang="en-GB">
                <a:latin typeface="Arial"/>
                <a:ea typeface="Arial"/>
                <a:cs typeface="Arial"/>
                <a:sym typeface="Arial"/>
              </a:rPr>
              <a:t>Career planning is not just making plans to obtain your “perfect” job or career, but to help you make the many adjustments there will be along the way as you learn about you and your world or work.”</a:t>
            </a:r>
            <a:endParaRPr/>
          </a:p>
          <a:p>
            <a:pPr marL="0" lvl="0" indent="0" algn="l" rtl="0">
              <a:lnSpc>
                <a:spcPct val="100000"/>
              </a:lnSpc>
              <a:spcBef>
                <a:spcPts val="0"/>
              </a:spcBef>
              <a:spcAft>
                <a:spcPts val="0"/>
              </a:spcAft>
              <a:buSzPts val="1100"/>
              <a:buNone/>
            </a:pPr>
            <a:endParaRPr/>
          </a:p>
        </p:txBody>
      </p:sp>
      <p:sp>
        <p:nvSpPr>
          <p:cNvPr id="212" name="Google Shape;212;p6: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GB" sz="800" b="0" i="0" u="none" strike="noStrike" cap="none">
                <a:solidFill>
                  <a:schemeClr val="dk1"/>
                </a:solidFill>
                <a:latin typeface="Arial"/>
                <a:ea typeface="Arial"/>
                <a:cs typeface="Arial"/>
                <a:sym typeface="Arial"/>
              </a:rPr>
              <a:t>7</a:t>
            </a:fld>
            <a:endParaRPr sz="800" b="0" i="0" u="none" strike="noStrike" cap="none">
              <a:solidFill>
                <a:schemeClr val="dk1"/>
              </a:solidFill>
              <a:latin typeface="Arial"/>
              <a:ea typeface="Arial"/>
              <a:cs typeface="Arial"/>
              <a:sym typeface="Arial"/>
            </a:endParaRPr>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7: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latin typeface="Arial"/>
                <a:ea typeface="Arial"/>
                <a:cs typeface="Arial"/>
                <a:sym typeface="Arial"/>
              </a:rPr>
              <a:t>What you need to think about</a:t>
            </a:r>
            <a:endParaRPr/>
          </a:p>
          <a:p>
            <a:pPr marL="0" lvl="0" indent="0" algn="l" rtl="0">
              <a:lnSpc>
                <a:spcPct val="100000"/>
              </a:lnSpc>
              <a:spcBef>
                <a:spcPts val="0"/>
              </a:spcBef>
              <a:spcAft>
                <a:spcPts val="0"/>
              </a:spcAft>
              <a:buSzPts val="1100"/>
              <a:buNone/>
            </a:pP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GB" sz="800" b="0" i="0" u="none" strike="noStrike" cap="none">
                <a:solidFill>
                  <a:schemeClr val="dk1"/>
                </a:solidFill>
                <a:latin typeface="Arial"/>
                <a:ea typeface="Arial"/>
                <a:cs typeface="Arial"/>
                <a:sym typeface="Arial"/>
              </a:rPr>
              <a:t>8</a:t>
            </a:fld>
            <a:endParaRPr sz="800" b="0" i="0" u="none" strike="noStrike" cap="none">
              <a:solidFill>
                <a:schemeClr val="dk1"/>
              </a:solidFill>
              <a:latin typeface="Arial"/>
              <a:ea typeface="Arial"/>
              <a:cs typeface="Arial"/>
              <a:sym typeface="Arial"/>
            </a:endParaRPr>
          </a:p>
        </p:txBody>
      </p:sp>
      <p:sp>
        <p:nvSpPr>
          <p:cNvPr id="235" name="Google Shape;2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8: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solidFill>
                  <a:schemeClr val="dk1"/>
                </a:solidFill>
              </a:rPr>
              <a:t>Full Time Education:</a:t>
            </a:r>
            <a:endParaRPr/>
          </a:p>
          <a:p>
            <a:pPr marL="0" lvl="0" indent="0" algn="l" rtl="0">
              <a:lnSpc>
                <a:spcPct val="100000"/>
              </a:lnSpc>
              <a:spcBef>
                <a:spcPts val="0"/>
              </a:spcBef>
              <a:spcAft>
                <a:spcPts val="0"/>
              </a:spcAft>
              <a:buSzPts val="1100"/>
              <a:buNone/>
            </a:pPr>
            <a:endParaRPr>
              <a:solidFill>
                <a:schemeClr val="dk1"/>
              </a:solidFill>
            </a:endParaRPr>
          </a:p>
          <a:p>
            <a:pPr marL="457200" lvl="0" indent="-457200" algn="l" rtl="0">
              <a:lnSpc>
                <a:spcPct val="100000"/>
              </a:lnSpc>
              <a:spcBef>
                <a:spcPts val="0"/>
              </a:spcBef>
              <a:spcAft>
                <a:spcPts val="0"/>
              </a:spcAft>
              <a:buClr>
                <a:schemeClr val="dk1"/>
              </a:buClr>
              <a:buSzPts val="1200"/>
              <a:buFont typeface="Arial"/>
              <a:buChar char="•"/>
            </a:pPr>
            <a:r>
              <a:rPr lang="en-GB">
                <a:solidFill>
                  <a:schemeClr val="dk1"/>
                </a:solidFill>
              </a:rPr>
              <a:t>Staying on at school/Academy sixth form or an FE/sixth form college to study:</a:t>
            </a:r>
            <a:endParaRPr/>
          </a:p>
          <a:p>
            <a:pPr marL="457200" lvl="0" indent="-457200" algn="l" rtl="0">
              <a:lnSpc>
                <a:spcPct val="100000"/>
              </a:lnSpc>
              <a:spcBef>
                <a:spcPts val="0"/>
              </a:spcBef>
              <a:spcAft>
                <a:spcPts val="0"/>
              </a:spcAft>
              <a:buClr>
                <a:schemeClr val="dk1"/>
              </a:buClr>
              <a:buSzPts val="1200"/>
              <a:buFont typeface="Arial"/>
              <a:buChar char="•"/>
            </a:pPr>
            <a:r>
              <a:rPr lang="en-GB">
                <a:solidFill>
                  <a:schemeClr val="dk1"/>
                </a:solidFill>
              </a:rPr>
              <a:t>AS/A’ Levels</a:t>
            </a:r>
            <a:endParaRPr/>
          </a:p>
          <a:p>
            <a:pPr marL="457200" lvl="0" indent="-457200" algn="l" rtl="0">
              <a:lnSpc>
                <a:spcPct val="100000"/>
              </a:lnSpc>
              <a:spcBef>
                <a:spcPts val="0"/>
              </a:spcBef>
              <a:spcAft>
                <a:spcPts val="0"/>
              </a:spcAft>
              <a:buClr>
                <a:schemeClr val="dk1"/>
              </a:buClr>
              <a:buSzPts val="1200"/>
              <a:buFont typeface="Arial"/>
              <a:buChar char="•"/>
            </a:pPr>
            <a:r>
              <a:rPr lang="en-GB">
                <a:solidFill>
                  <a:schemeClr val="dk1"/>
                </a:solidFill>
              </a:rPr>
              <a:t>Vocational Qualifications such as BTECs</a:t>
            </a:r>
            <a:endParaRPr/>
          </a:p>
          <a:p>
            <a:pPr marL="457200" lvl="0" indent="-457200" algn="l" rtl="0">
              <a:lnSpc>
                <a:spcPct val="100000"/>
              </a:lnSpc>
              <a:spcBef>
                <a:spcPts val="0"/>
              </a:spcBef>
              <a:spcAft>
                <a:spcPts val="0"/>
              </a:spcAft>
              <a:buClr>
                <a:schemeClr val="dk1"/>
              </a:buClr>
              <a:buSzPts val="1200"/>
              <a:buFont typeface="Arial"/>
              <a:buChar char="•"/>
            </a:pPr>
            <a:r>
              <a:rPr lang="en-GB">
                <a:solidFill>
                  <a:schemeClr val="dk1"/>
                </a:solidFill>
              </a:rPr>
              <a:t>Foundation Learning programmes</a:t>
            </a:r>
            <a:endParaRPr/>
          </a:p>
          <a:p>
            <a:pPr marL="457200" lvl="0" indent="-457200" algn="l" rtl="0">
              <a:lnSpc>
                <a:spcPct val="100000"/>
              </a:lnSpc>
              <a:spcBef>
                <a:spcPts val="0"/>
              </a:spcBef>
              <a:spcAft>
                <a:spcPts val="0"/>
              </a:spcAft>
              <a:buClr>
                <a:schemeClr val="dk1"/>
              </a:buClr>
              <a:buSzPts val="1200"/>
              <a:buFont typeface="Arial"/>
              <a:buChar char="•"/>
            </a:pPr>
            <a:r>
              <a:rPr lang="en-GB">
                <a:solidFill>
                  <a:schemeClr val="dk1"/>
                </a:solidFill>
              </a:rPr>
              <a:t>GCSEs</a:t>
            </a:r>
            <a:endParaRPr/>
          </a:p>
          <a:p>
            <a:pPr marL="457200" lvl="0" indent="-457200" algn="l" rtl="0">
              <a:lnSpc>
                <a:spcPct val="100000"/>
              </a:lnSpc>
              <a:spcBef>
                <a:spcPts val="0"/>
              </a:spcBef>
              <a:spcAft>
                <a:spcPts val="0"/>
              </a:spcAft>
              <a:buClr>
                <a:schemeClr val="dk1"/>
              </a:buClr>
              <a:buSzPts val="1200"/>
              <a:buFont typeface="Arial"/>
              <a:buChar char="•"/>
            </a:pPr>
            <a:r>
              <a:rPr lang="en-GB">
                <a:solidFill>
                  <a:schemeClr val="dk1"/>
                </a:solidFill>
              </a:rPr>
              <a:t>Education &amp; training for 16-18 year olds is free</a:t>
            </a:r>
            <a:endParaRPr/>
          </a:p>
          <a:p>
            <a:pPr marL="0" lvl="0" indent="0" algn="l" rtl="0">
              <a:lnSpc>
                <a:spcPct val="100000"/>
              </a:lnSpc>
              <a:spcBef>
                <a:spcPts val="0"/>
              </a:spcBef>
              <a:spcAft>
                <a:spcPts val="0"/>
              </a:spcAft>
              <a:buSzPts val="1100"/>
              <a:buNone/>
            </a:pPr>
            <a:endParaRPr>
              <a:solidFill>
                <a:schemeClr val="dk1"/>
              </a:solidFill>
            </a:endParaRPr>
          </a:p>
          <a:p>
            <a:pPr marL="0" lvl="0" indent="0" algn="just" rtl="0">
              <a:lnSpc>
                <a:spcPct val="100000"/>
              </a:lnSpc>
              <a:spcBef>
                <a:spcPts val="0"/>
              </a:spcBef>
              <a:spcAft>
                <a:spcPts val="0"/>
              </a:spcAft>
              <a:buSzPts val="1100"/>
              <a:buNone/>
            </a:pPr>
            <a:r>
              <a:rPr lang="en-GB">
                <a:solidFill>
                  <a:schemeClr val="dk1"/>
                </a:solidFill>
              </a:rPr>
              <a:t>Undertaking full time education can provide young people with the academic and/or vocational skills to progress into further/higher education or work with training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txBox="1">
            <a:spLocks noGrp="1"/>
          </p:cNvSpPr>
          <p:nvPr>
            <p:ph type="sldNum" idx="12"/>
          </p:nvPr>
        </p:nvSpPr>
        <p:spPr>
          <a:xfrm>
            <a:off x="3884621"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GB" sz="800" b="0" i="0" u="none" strike="noStrike" cap="none">
                <a:solidFill>
                  <a:schemeClr val="dk1"/>
                </a:solidFill>
                <a:latin typeface="Arial"/>
                <a:ea typeface="Arial"/>
                <a:cs typeface="Arial"/>
                <a:sym typeface="Arial"/>
              </a:rPr>
              <a:t>9</a:t>
            </a:fld>
            <a:endParaRPr sz="800" b="0" i="0" u="none" strike="noStrike" cap="none">
              <a:solidFill>
                <a:schemeClr val="dk1"/>
              </a:solidFill>
              <a:latin typeface="Arial"/>
              <a:ea typeface="Arial"/>
              <a:cs typeface="Arial"/>
              <a:sym typeface="Arial"/>
            </a:endParaRPr>
          </a:p>
        </p:txBody>
      </p:sp>
      <p:sp>
        <p:nvSpPr>
          <p:cNvPr id="271" name="Google Shape;2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9: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Level 3 Courses.</a:t>
            </a:r>
            <a:endParaRPr/>
          </a:p>
          <a:p>
            <a:pPr marL="0" lvl="0" indent="0" algn="l" rtl="0">
              <a:lnSpc>
                <a:spcPct val="100000"/>
              </a:lnSpc>
              <a:spcBef>
                <a:spcPts val="0"/>
              </a:spcBef>
              <a:spcAft>
                <a:spcPts val="0"/>
              </a:spcAft>
              <a:buSzPts val="1100"/>
              <a:buNone/>
            </a:pPr>
            <a:r>
              <a:rPr lang="en-GB"/>
              <a:t>All subjects involve terminal  assessments i.e. exams after 2 Years</a:t>
            </a:r>
            <a:endParaRPr/>
          </a:p>
          <a:p>
            <a:pPr marL="0" lvl="0" indent="0" algn="l" rtl="0">
              <a:lnSpc>
                <a:spcPct val="100000"/>
              </a:lnSpc>
              <a:spcBef>
                <a:spcPts val="0"/>
              </a:spcBef>
              <a:spcAft>
                <a:spcPts val="0"/>
              </a:spcAft>
              <a:buSzPts val="1100"/>
              <a:buNone/>
            </a:pPr>
            <a:r>
              <a:rPr lang="en-GB"/>
              <a:t>The As Level still exists but as a standalone qualification </a:t>
            </a:r>
            <a:endParaRPr/>
          </a:p>
          <a:p>
            <a:pPr marL="0" lvl="0" indent="0" algn="l" rtl="0">
              <a:lnSpc>
                <a:spcPct val="100000"/>
              </a:lnSpc>
              <a:spcBef>
                <a:spcPts val="0"/>
              </a:spcBef>
              <a:spcAft>
                <a:spcPts val="0"/>
              </a:spcAft>
              <a:buSzPts val="1100"/>
              <a:buNone/>
            </a:pPr>
            <a:r>
              <a:rPr lang="en-GB"/>
              <a:t>Assessment by exam has increased and coursework has all but disappeared there are some exceptions to this such as Art and Music</a:t>
            </a:r>
            <a:endParaRPr/>
          </a:p>
          <a:p>
            <a:pPr marL="0" lvl="0" indent="0" algn="l" rtl="0">
              <a:lnSpc>
                <a:spcPct val="100000"/>
              </a:lnSpc>
              <a:spcBef>
                <a:spcPts val="0"/>
              </a:spcBef>
              <a:spcAft>
                <a:spcPts val="0"/>
              </a:spcAft>
              <a:buSzPts val="1100"/>
              <a:buNone/>
            </a:pPr>
            <a:r>
              <a:rPr lang="en-GB"/>
              <a:t>The practical component of science A Levels no longer counts towards the final grade- There is a separate Pass/ Fail grade.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78" y="-6350"/>
            <a:ext cx="9144178" cy="5149935"/>
            <a:chOff x="-104" y="-8467"/>
            <a:chExt cx="12192237" cy="6866580"/>
          </a:xfrm>
        </p:grpSpPr>
        <p:cxnSp>
          <p:nvCxnSpPr>
            <p:cNvPr id="24" name="Google Shape;24;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2"/>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26" name="Google Shape;26;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7" name="Google Shape;27;p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800" cy="3810000"/>
            </a:xfrm>
            <a:prstGeom prst="triangle">
              <a:avLst>
                <a:gd name="adj" fmla="val 100000"/>
              </a:avLst>
            </a:prstGeom>
            <a:solidFill>
              <a:schemeClr val="accent2">
                <a:alpha val="71372"/>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0" name="Google Shape;30;p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1" name="Google Shape;31;p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2"/>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rot="10800000">
              <a:off x="-104" y="54"/>
              <a:ext cx="842700" cy="5666100"/>
            </a:xfrm>
            <a:prstGeom prst="triangle">
              <a:avLst>
                <a:gd name="adj" fmla="val 100000"/>
              </a:avLst>
            </a:prstGeom>
            <a:solidFill>
              <a:schemeClr val="accent1">
                <a:alpha val="84705"/>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2"/>
          <p:cNvSpPr txBox="1">
            <a:spLocks noGrp="1"/>
          </p:cNvSpPr>
          <p:nvPr>
            <p:ph type="ctrTitle"/>
          </p:nvPr>
        </p:nvSpPr>
        <p:spPr>
          <a:xfrm>
            <a:off x="1130300" y="1803400"/>
            <a:ext cx="5825400" cy="12348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2"/>
          <p:cNvSpPr txBox="1">
            <a:spLocks noGrp="1"/>
          </p:cNvSpPr>
          <p:nvPr>
            <p:ph type="subTitle" idx="1"/>
          </p:nvPr>
        </p:nvSpPr>
        <p:spPr>
          <a:xfrm>
            <a:off x="1130300" y="3038125"/>
            <a:ext cx="5825400" cy="822600"/>
          </a:xfrm>
          <a:prstGeom prst="rect">
            <a:avLst/>
          </a:prstGeom>
          <a:noFill/>
          <a:ln>
            <a:noFill/>
          </a:ln>
        </p:spPr>
        <p:txBody>
          <a:bodyPr spcFirstLastPara="1" wrap="square" lIns="68575" tIns="34275" rIns="68575" bIns="34275" anchor="t" anchorCtr="0">
            <a:normAutofit/>
          </a:bodyPr>
          <a:lstStyle>
            <a:lvl1pPr lvl="0" algn="r">
              <a:lnSpc>
                <a:spcPct val="100000"/>
              </a:lnSpc>
              <a:spcBef>
                <a:spcPts val="800"/>
              </a:spcBef>
              <a:spcAft>
                <a:spcPts val="0"/>
              </a:spcAft>
              <a:buSzPts val="1100"/>
              <a:buNone/>
              <a:defRPr>
                <a:solidFill>
                  <a:srgbClr val="7F7F7F"/>
                </a:solidFill>
              </a:defRPr>
            </a:lvl1pPr>
            <a:lvl2pPr lvl="1" algn="ctr">
              <a:lnSpc>
                <a:spcPct val="100000"/>
              </a:lnSpc>
              <a:spcBef>
                <a:spcPts val="800"/>
              </a:spcBef>
              <a:spcAft>
                <a:spcPts val="0"/>
              </a:spcAft>
              <a:buSzPts val="1000"/>
              <a:buNone/>
              <a:defRPr>
                <a:solidFill>
                  <a:srgbClr val="888888"/>
                </a:solidFill>
              </a:defRPr>
            </a:lvl2pPr>
            <a:lvl3pPr lvl="2" algn="ctr">
              <a:lnSpc>
                <a:spcPct val="100000"/>
              </a:lnSpc>
              <a:spcBef>
                <a:spcPts val="800"/>
              </a:spcBef>
              <a:spcAft>
                <a:spcPts val="0"/>
              </a:spcAft>
              <a:buSzPts val="800"/>
              <a:buNone/>
              <a:defRPr>
                <a:solidFill>
                  <a:srgbClr val="888888"/>
                </a:solidFill>
              </a:defRPr>
            </a:lvl3pPr>
            <a:lvl4pPr lvl="3" algn="ctr">
              <a:lnSpc>
                <a:spcPct val="100000"/>
              </a:lnSpc>
              <a:spcBef>
                <a:spcPts val="800"/>
              </a:spcBef>
              <a:spcAft>
                <a:spcPts val="0"/>
              </a:spcAft>
              <a:buSzPts val="700"/>
              <a:buNone/>
              <a:defRPr>
                <a:solidFill>
                  <a:srgbClr val="888888"/>
                </a:solidFill>
              </a:defRPr>
            </a:lvl4pPr>
            <a:lvl5pPr lvl="4" algn="ctr">
              <a:lnSpc>
                <a:spcPct val="100000"/>
              </a:lnSpc>
              <a:spcBef>
                <a:spcPts val="800"/>
              </a:spcBef>
              <a:spcAft>
                <a:spcPts val="0"/>
              </a:spcAft>
              <a:buSzPts val="700"/>
              <a:buNone/>
              <a:defRPr>
                <a:solidFill>
                  <a:srgbClr val="888888"/>
                </a:solidFill>
              </a:defRPr>
            </a:lvl5pPr>
            <a:lvl6pPr lvl="5" algn="ctr">
              <a:lnSpc>
                <a:spcPct val="100000"/>
              </a:lnSpc>
              <a:spcBef>
                <a:spcPts val="800"/>
              </a:spcBef>
              <a:spcAft>
                <a:spcPts val="0"/>
              </a:spcAft>
              <a:buSzPts val="700"/>
              <a:buNone/>
              <a:defRPr>
                <a:solidFill>
                  <a:srgbClr val="888888"/>
                </a:solidFill>
              </a:defRPr>
            </a:lvl6pPr>
            <a:lvl7pPr lvl="6" algn="ctr">
              <a:lnSpc>
                <a:spcPct val="100000"/>
              </a:lnSpc>
              <a:spcBef>
                <a:spcPts val="800"/>
              </a:spcBef>
              <a:spcAft>
                <a:spcPts val="0"/>
              </a:spcAft>
              <a:buSzPts val="700"/>
              <a:buNone/>
              <a:defRPr>
                <a:solidFill>
                  <a:srgbClr val="888888"/>
                </a:solidFill>
              </a:defRPr>
            </a:lvl7pPr>
            <a:lvl8pPr lvl="7" algn="ctr">
              <a:lnSpc>
                <a:spcPct val="100000"/>
              </a:lnSpc>
              <a:spcBef>
                <a:spcPts val="800"/>
              </a:spcBef>
              <a:spcAft>
                <a:spcPts val="0"/>
              </a:spcAft>
              <a:buSzPts val="700"/>
              <a:buNone/>
              <a:defRPr>
                <a:solidFill>
                  <a:srgbClr val="888888"/>
                </a:solidFill>
              </a:defRPr>
            </a:lvl8pPr>
            <a:lvl9pPr lvl="8" algn="ctr">
              <a:lnSpc>
                <a:spcPct val="100000"/>
              </a:lnSpc>
              <a:spcBef>
                <a:spcPts val="800"/>
              </a:spcBef>
              <a:spcAft>
                <a:spcPts val="0"/>
              </a:spcAft>
              <a:buSzPts val="700"/>
              <a:buNone/>
              <a:defRPr>
                <a:solidFill>
                  <a:srgbClr val="888888"/>
                </a:solidFill>
              </a:defRPr>
            </a:lvl9pPr>
          </a:lstStyle>
          <a:p>
            <a:endParaRPr/>
          </a:p>
        </p:txBody>
      </p:sp>
      <p:sp>
        <p:nvSpPr>
          <p:cNvPr id="36" name="Google Shape;36;p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2"/>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508001" y="457200"/>
            <a:ext cx="6447600" cy="25527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1"/>
          <p:cNvSpPr txBox="1">
            <a:spLocks noGrp="1"/>
          </p:cNvSpPr>
          <p:nvPr>
            <p:ph type="body" idx="1"/>
          </p:nvPr>
        </p:nvSpPr>
        <p:spPr>
          <a:xfrm>
            <a:off x="508001" y="3352800"/>
            <a:ext cx="6447600" cy="1178400"/>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93" name="Google Shape;93;p1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1"/>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2"/>
          <p:cNvSpPr txBox="1">
            <a:spLocks noGrp="1"/>
          </p:cNvSpPr>
          <p:nvPr>
            <p:ph type="body" idx="1"/>
          </p:nvPr>
        </p:nvSpPr>
        <p:spPr>
          <a:xfrm>
            <a:off x="1024604" y="2724150"/>
            <a:ext cx="5418600" cy="285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SzPts val="1000"/>
              <a:buFont typeface="Trebuchet MS"/>
              <a:buNone/>
              <a:defRPr sz="1200">
                <a:solidFill>
                  <a:srgbClr val="7F7F7F"/>
                </a:solidFill>
              </a:defRPr>
            </a:lvl1pPr>
            <a:lvl2pPr marL="914400" lvl="1" indent="-228600" algn="l">
              <a:lnSpc>
                <a:spcPct val="100000"/>
              </a:lnSpc>
              <a:spcBef>
                <a:spcPts val="800"/>
              </a:spcBef>
              <a:spcAft>
                <a:spcPts val="0"/>
              </a:spcAft>
              <a:buSzPts val="1000"/>
              <a:buFont typeface="Trebuchet MS"/>
              <a:buNone/>
              <a:defRPr/>
            </a:lvl2pPr>
            <a:lvl3pPr marL="1371600" lvl="2" indent="-228600" algn="l">
              <a:lnSpc>
                <a:spcPct val="100000"/>
              </a:lnSpc>
              <a:spcBef>
                <a:spcPts val="800"/>
              </a:spcBef>
              <a:spcAft>
                <a:spcPts val="0"/>
              </a:spcAft>
              <a:buSzPts val="800"/>
              <a:buFont typeface="Trebuchet MS"/>
              <a:buNone/>
              <a:defRPr/>
            </a:lvl3pPr>
            <a:lvl4pPr marL="1828800" lvl="3" indent="-228600" algn="l">
              <a:lnSpc>
                <a:spcPct val="100000"/>
              </a:lnSpc>
              <a:spcBef>
                <a:spcPts val="800"/>
              </a:spcBef>
              <a:spcAft>
                <a:spcPts val="0"/>
              </a:spcAft>
              <a:buSzPts val="700"/>
              <a:buFont typeface="Trebuchet MS"/>
              <a:buNone/>
              <a:defRPr/>
            </a:lvl4pPr>
            <a:lvl5pPr marL="2286000" lvl="4" indent="-228600" algn="l">
              <a:lnSpc>
                <a:spcPct val="100000"/>
              </a:lnSpc>
              <a:spcBef>
                <a:spcPts val="800"/>
              </a:spcBef>
              <a:spcAft>
                <a:spcPts val="0"/>
              </a:spcAft>
              <a:buSzPts val="700"/>
              <a:buFont typeface="Trebuchet MS"/>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99" name="Google Shape;99;p12"/>
          <p:cNvSpPr txBox="1">
            <a:spLocks noGrp="1"/>
          </p:cNvSpPr>
          <p:nvPr>
            <p:ph type="body" idx="2"/>
          </p:nvPr>
        </p:nvSpPr>
        <p:spPr>
          <a:xfrm>
            <a:off x="508001" y="3352800"/>
            <a:ext cx="6447600" cy="1178400"/>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00" name="Google Shape;100;p1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1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2"/>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12"/>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rgbClr val="BFE47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04" name="Google Shape;104;p12"/>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rgbClr val="BFE471"/>
                </a:solidFill>
                <a:latin typeface="Arial"/>
                <a:ea typeface="Arial"/>
                <a:cs typeface="Arial"/>
                <a:sym typeface="Arial"/>
              </a:rPr>
              <a:t>”</a:t>
            </a:r>
            <a:endParaRPr sz="14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13"/>
          <p:cNvSpPr txBox="1">
            <a:spLocks noGrp="1"/>
          </p:cNvSpPr>
          <p:nvPr>
            <p:ph type="body" idx="1"/>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08" name="Google Shape;108;p1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1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13"/>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14"/>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Font typeface="Trebuchet MS"/>
              <a:buNone/>
              <a:defRPr sz="1800">
                <a:solidFill>
                  <a:srgbClr val="3F3F3F"/>
                </a:solidFill>
              </a:defRPr>
            </a:lvl1pPr>
            <a:lvl2pPr marL="914400" lvl="1" indent="-228600" algn="l">
              <a:lnSpc>
                <a:spcPct val="100000"/>
              </a:lnSpc>
              <a:spcBef>
                <a:spcPts val="800"/>
              </a:spcBef>
              <a:spcAft>
                <a:spcPts val="0"/>
              </a:spcAft>
              <a:buSzPts val="1000"/>
              <a:buFont typeface="Trebuchet MS"/>
              <a:buNone/>
              <a:defRPr/>
            </a:lvl2pPr>
            <a:lvl3pPr marL="1371600" lvl="2" indent="-228600" algn="l">
              <a:lnSpc>
                <a:spcPct val="100000"/>
              </a:lnSpc>
              <a:spcBef>
                <a:spcPts val="800"/>
              </a:spcBef>
              <a:spcAft>
                <a:spcPts val="0"/>
              </a:spcAft>
              <a:buSzPts val="800"/>
              <a:buFont typeface="Trebuchet MS"/>
              <a:buNone/>
              <a:defRPr/>
            </a:lvl3pPr>
            <a:lvl4pPr marL="1828800" lvl="3" indent="-228600" algn="l">
              <a:lnSpc>
                <a:spcPct val="100000"/>
              </a:lnSpc>
              <a:spcBef>
                <a:spcPts val="800"/>
              </a:spcBef>
              <a:spcAft>
                <a:spcPts val="0"/>
              </a:spcAft>
              <a:buSzPts val="700"/>
              <a:buFont typeface="Trebuchet MS"/>
              <a:buNone/>
              <a:defRPr/>
            </a:lvl4pPr>
            <a:lvl5pPr marL="2286000" lvl="4" indent="-228600" algn="l">
              <a:lnSpc>
                <a:spcPct val="100000"/>
              </a:lnSpc>
              <a:spcBef>
                <a:spcPts val="800"/>
              </a:spcBef>
              <a:spcAft>
                <a:spcPts val="0"/>
              </a:spcAft>
              <a:buSzPts val="700"/>
              <a:buFont typeface="Trebuchet MS"/>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14" name="Google Shape;114;p14"/>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100"/>
              <a:buNone/>
              <a:defRPr sz="14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15" name="Google Shape;115;p1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1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14"/>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18" name="Google Shape;118;p14"/>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rgbClr val="BFE47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19" name="Google Shape;119;p14"/>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rgbClr val="BFE47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514349" y="457200"/>
            <a:ext cx="6441000" cy="22668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15"/>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Font typeface="Trebuchet MS"/>
              <a:buNone/>
              <a:defRPr sz="1800">
                <a:solidFill>
                  <a:schemeClr val="accent1"/>
                </a:solidFill>
              </a:defRPr>
            </a:lvl1pPr>
            <a:lvl2pPr marL="914400" lvl="1" indent="-228600" algn="l">
              <a:lnSpc>
                <a:spcPct val="100000"/>
              </a:lnSpc>
              <a:spcBef>
                <a:spcPts val="800"/>
              </a:spcBef>
              <a:spcAft>
                <a:spcPts val="0"/>
              </a:spcAft>
              <a:buSzPts val="1000"/>
              <a:buFont typeface="Trebuchet MS"/>
              <a:buNone/>
              <a:defRPr/>
            </a:lvl2pPr>
            <a:lvl3pPr marL="1371600" lvl="2" indent="-228600" algn="l">
              <a:lnSpc>
                <a:spcPct val="100000"/>
              </a:lnSpc>
              <a:spcBef>
                <a:spcPts val="800"/>
              </a:spcBef>
              <a:spcAft>
                <a:spcPts val="0"/>
              </a:spcAft>
              <a:buSzPts val="800"/>
              <a:buFont typeface="Trebuchet MS"/>
              <a:buNone/>
              <a:defRPr/>
            </a:lvl3pPr>
            <a:lvl4pPr marL="1828800" lvl="3" indent="-228600" algn="l">
              <a:lnSpc>
                <a:spcPct val="100000"/>
              </a:lnSpc>
              <a:spcBef>
                <a:spcPts val="800"/>
              </a:spcBef>
              <a:spcAft>
                <a:spcPts val="0"/>
              </a:spcAft>
              <a:buSzPts val="700"/>
              <a:buFont typeface="Trebuchet MS"/>
              <a:buNone/>
              <a:defRPr/>
            </a:lvl4pPr>
            <a:lvl5pPr marL="2286000" lvl="4" indent="-228600" algn="l">
              <a:lnSpc>
                <a:spcPct val="100000"/>
              </a:lnSpc>
              <a:spcBef>
                <a:spcPts val="800"/>
              </a:spcBef>
              <a:spcAft>
                <a:spcPts val="0"/>
              </a:spcAft>
              <a:buSzPts val="700"/>
              <a:buFont typeface="Trebuchet MS"/>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23" name="Google Shape;123;p15"/>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100"/>
              <a:buNone/>
              <a:defRPr sz="14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24" name="Google Shape;124;p1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1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15"/>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16"/>
          <p:cNvSpPr txBox="1">
            <a:spLocks noGrp="1"/>
          </p:cNvSpPr>
          <p:nvPr>
            <p:ph type="body" idx="1"/>
          </p:nvPr>
        </p:nvSpPr>
        <p:spPr>
          <a:xfrm rot="5400000">
            <a:off x="2276402" y="-148058"/>
            <a:ext cx="2910600" cy="64476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0" name="Google Shape;130;p1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1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16"/>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17"/>
          <p:cNvSpPr txBox="1">
            <a:spLocks noGrp="1"/>
          </p:cNvSpPr>
          <p:nvPr>
            <p:ph type="body" idx="1"/>
          </p:nvPr>
        </p:nvSpPr>
        <p:spPr>
          <a:xfrm rot="5400000">
            <a:off x="1186264" y="-220950"/>
            <a:ext cx="3938700" cy="52950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6" name="Google Shape;136;p1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1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8" name="Google Shape;138;p17"/>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3"/>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42" name="Google Shape;42;p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3"/>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4"/>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508001" y="2025650"/>
            <a:ext cx="6447600" cy="13701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3000"/>
              <a:buFont typeface="Trebuchet MS"/>
              <a:buNone/>
              <a:defRPr sz="30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5"/>
          <p:cNvSpPr txBox="1">
            <a:spLocks noGrp="1"/>
          </p:cNvSpPr>
          <p:nvPr>
            <p:ph type="body" idx="1"/>
          </p:nvPr>
        </p:nvSpPr>
        <p:spPr>
          <a:xfrm>
            <a:off x="508001" y="3395586"/>
            <a:ext cx="6447600" cy="6453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200"/>
              <a:buNone/>
              <a:defRPr sz="15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52" name="Google Shape;52;p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5"/>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6"/>
          <p:cNvSpPr txBox="1">
            <a:spLocks noGrp="1"/>
          </p:cNvSpPr>
          <p:nvPr>
            <p:ph type="body" idx="1"/>
          </p:nvPr>
        </p:nvSpPr>
        <p:spPr>
          <a:xfrm>
            <a:off x="508000" y="1620442"/>
            <a:ext cx="3138000" cy="29106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58" name="Google Shape;58;p6"/>
          <p:cNvSpPr txBox="1">
            <a:spLocks noGrp="1"/>
          </p:cNvSpPr>
          <p:nvPr>
            <p:ph type="body" idx="2"/>
          </p:nvPr>
        </p:nvSpPr>
        <p:spPr>
          <a:xfrm>
            <a:off x="3817477" y="1620442"/>
            <a:ext cx="3138000" cy="29106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59" name="Google Shape;59;p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6"/>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2700"/>
              <a:buFont typeface="Trebuchet M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7"/>
          <p:cNvSpPr txBox="1">
            <a:spLocks noGrp="1"/>
          </p:cNvSpPr>
          <p:nvPr>
            <p:ph type="body" idx="1"/>
          </p:nvPr>
        </p:nvSpPr>
        <p:spPr>
          <a:xfrm>
            <a:off x="506809"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65" name="Google Shape;65;p7"/>
          <p:cNvSpPr txBox="1">
            <a:spLocks noGrp="1"/>
          </p:cNvSpPr>
          <p:nvPr>
            <p:ph type="body" idx="2"/>
          </p:nvPr>
        </p:nvSpPr>
        <p:spPr>
          <a:xfrm>
            <a:off x="506809" y="2052934"/>
            <a:ext cx="3139200" cy="24783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66" name="Google Shape;66;p7"/>
          <p:cNvSpPr txBox="1">
            <a:spLocks noGrp="1"/>
          </p:cNvSpPr>
          <p:nvPr>
            <p:ph type="body" idx="3"/>
          </p:nvPr>
        </p:nvSpPr>
        <p:spPr>
          <a:xfrm>
            <a:off x="3816287"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67" name="Google Shape;67;p7"/>
          <p:cNvSpPr txBox="1">
            <a:spLocks noGrp="1"/>
          </p:cNvSpPr>
          <p:nvPr>
            <p:ph type="body" idx="4"/>
          </p:nvPr>
        </p:nvSpPr>
        <p:spPr>
          <a:xfrm>
            <a:off x="3816288" y="2052934"/>
            <a:ext cx="3139200" cy="24783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68" name="Google Shape;68;p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7"/>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8"/>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8"/>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508000" y="1123953"/>
            <a:ext cx="2890800" cy="9591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1500"/>
              <a:buFont typeface="Trebuchet MS"/>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9"/>
          <p:cNvSpPr txBox="1">
            <a:spLocks noGrp="1"/>
          </p:cNvSpPr>
          <p:nvPr>
            <p:ph type="body" idx="1"/>
          </p:nvPr>
        </p:nvSpPr>
        <p:spPr>
          <a:xfrm>
            <a:off x="3570346" y="386193"/>
            <a:ext cx="3385200" cy="41448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79" name="Google Shape;79;p9"/>
          <p:cNvSpPr txBox="1">
            <a:spLocks noGrp="1"/>
          </p:cNvSpPr>
          <p:nvPr>
            <p:ph type="body" idx="2"/>
          </p:nvPr>
        </p:nvSpPr>
        <p:spPr>
          <a:xfrm>
            <a:off x="508000" y="2082802"/>
            <a:ext cx="2890800" cy="19383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800"/>
              <a:buNone/>
              <a:defRPr sz="1100"/>
            </a:lvl2pPr>
            <a:lvl3pPr marL="1371600" lvl="2" indent="-228600" algn="l">
              <a:lnSpc>
                <a:spcPct val="100000"/>
              </a:lnSpc>
              <a:spcBef>
                <a:spcPts val="800"/>
              </a:spcBef>
              <a:spcAft>
                <a:spcPts val="0"/>
              </a:spcAft>
              <a:buSzPts val="700"/>
              <a:buNone/>
              <a:defRPr sz="900"/>
            </a:lvl3pPr>
            <a:lvl4pPr marL="1828800" lvl="3" indent="-228600" algn="l">
              <a:lnSpc>
                <a:spcPct val="100000"/>
              </a:lnSpc>
              <a:spcBef>
                <a:spcPts val="800"/>
              </a:spcBef>
              <a:spcAft>
                <a:spcPts val="0"/>
              </a:spcAft>
              <a:buSzPts val="600"/>
              <a:buNone/>
              <a:defRPr sz="800"/>
            </a:lvl4pPr>
            <a:lvl5pPr marL="2286000" lvl="4" indent="-228600" algn="l">
              <a:lnSpc>
                <a:spcPct val="100000"/>
              </a:lnSpc>
              <a:spcBef>
                <a:spcPts val="800"/>
              </a:spcBef>
              <a:spcAft>
                <a:spcPts val="0"/>
              </a:spcAft>
              <a:buSzPts val="600"/>
              <a:buNone/>
              <a:defRPr sz="800"/>
            </a:lvl5pPr>
            <a:lvl6pPr marL="2743200" lvl="5" indent="-228600" algn="l">
              <a:lnSpc>
                <a:spcPct val="100000"/>
              </a:lnSpc>
              <a:spcBef>
                <a:spcPts val="800"/>
              </a:spcBef>
              <a:spcAft>
                <a:spcPts val="0"/>
              </a:spcAft>
              <a:buSzPts val="600"/>
              <a:buNone/>
              <a:defRPr sz="800"/>
            </a:lvl6pPr>
            <a:lvl7pPr marL="3200400" lvl="6" indent="-228600" algn="l">
              <a:lnSpc>
                <a:spcPct val="100000"/>
              </a:lnSpc>
              <a:spcBef>
                <a:spcPts val="800"/>
              </a:spcBef>
              <a:spcAft>
                <a:spcPts val="0"/>
              </a:spcAft>
              <a:buSzPts val="600"/>
              <a:buNone/>
              <a:defRPr sz="800"/>
            </a:lvl7pPr>
            <a:lvl8pPr marL="3657600" lvl="7" indent="-228600" algn="l">
              <a:lnSpc>
                <a:spcPct val="100000"/>
              </a:lnSpc>
              <a:spcBef>
                <a:spcPts val="800"/>
              </a:spcBef>
              <a:spcAft>
                <a:spcPts val="0"/>
              </a:spcAft>
              <a:buSzPts val="600"/>
              <a:buNone/>
              <a:defRPr sz="800"/>
            </a:lvl8pPr>
            <a:lvl9pPr marL="4114800" lvl="8" indent="-228600" algn="l">
              <a:lnSpc>
                <a:spcPct val="100000"/>
              </a:lnSpc>
              <a:spcBef>
                <a:spcPts val="800"/>
              </a:spcBef>
              <a:spcAft>
                <a:spcPts val="0"/>
              </a:spcAft>
              <a:buSzPts val="600"/>
              <a:buNone/>
              <a:defRPr sz="800"/>
            </a:lvl9pPr>
          </a:lstStyle>
          <a:p>
            <a:endParaRPr/>
          </a:p>
        </p:txBody>
      </p:sp>
      <p:sp>
        <p:nvSpPr>
          <p:cNvPr id="80" name="Google Shape;80;p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9"/>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9"/>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508000" y="3600450"/>
            <a:ext cx="6447600" cy="4251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1800"/>
              <a:buFont typeface="Trebuchet MS"/>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0"/>
          <p:cNvSpPr>
            <a:spLocks noGrp="1"/>
          </p:cNvSpPr>
          <p:nvPr>
            <p:ph type="pic" idx="2"/>
          </p:nvPr>
        </p:nvSpPr>
        <p:spPr>
          <a:xfrm>
            <a:off x="508000" y="457200"/>
            <a:ext cx="6447600" cy="2884200"/>
          </a:xfrm>
          <a:prstGeom prst="rect">
            <a:avLst/>
          </a:prstGeom>
          <a:noFill/>
          <a:ln>
            <a:noFill/>
          </a:ln>
        </p:spPr>
      </p:sp>
      <p:sp>
        <p:nvSpPr>
          <p:cNvPr id="86" name="Google Shape;86;p10"/>
          <p:cNvSpPr txBox="1">
            <a:spLocks noGrp="1"/>
          </p:cNvSpPr>
          <p:nvPr>
            <p:ph type="body" idx="1"/>
          </p:nvPr>
        </p:nvSpPr>
        <p:spPr>
          <a:xfrm>
            <a:off x="508000" y="4025503"/>
            <a:ext cx="6447600" cy="505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700"/>
              <a:buNone/>
              <a:defRPr sz="9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87" name="Google Shape;87;p1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0"/>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0"/>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6350"/>
            <a:ext cx="9144100" cy="5149935"/>
            <a:chOff x="0" y="-8467"/>
            <a:chExt cx="12192133" cy="6866580"/>
          </a:xfrm>
        </p:grpSpPr>
        <p:cxnSp>
          <p:nvCxnSpPr>
            <p:cNvPr id="7" name="Google Shape;7;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name="adj" fmla="val 100000"/>
              </a:avLst>
            </a:prstGeom>
            <a:solidFill>
              <a:schemeClr val="accent2">
                <a:alpha val="71372"/>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3" name="Google Shape;13;p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4" name="Google Shape;14;p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0" y="4013200"/>
              <a:ext cx="448800" cy="2844900"/>
            </a:xfrm>
            <a:prstGeom prst="triangle">
              <a:avLst>
                <a:gd name="adj" fmla="val 0"/>
              </a:avLst>
            </a:prstGeom>
            <a:solidFill>
              <a:schemeClr val="accent1">
                <a:alpha val="84705"/>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marR="0" lvl="0" algn="l" rtl="0">
              <a:lnSpc>
                <a:spcPct val="100000"/>
              </a:lnSpc>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rmAutofit/>
          </a:bodyPr>
          <a:lstStyle>
            <a:lvl1pPr marL="457200" marR="0" lvl="0" indent="-298450" algn="l" rtl="0">
              <a:lnSpc>
                <a:spcPct val="100000"/>
              </a:lnSpc>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lnSpc>
                <a:spcPct val="100000"/>
              </a:lnSpc>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lnSpc>
                <a:spcPct val="100000"/>
              </a:lnSpc>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7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mailto:careers@paigntonacdemy.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hyperlink" Target="http://www.ucas.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ctrTitle"/>
          </p:nvPr>
        </p:nvSpPr>
        <p:spPr>
          <a:xfrm>
            <a:off x="941456" y="195859"/>
            <a:ext cx="5825400" cy="12348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accent1"/>
              </a:buClr>
              <a:buSzPts val="4100"/>
              <a:buFont typeface="Trebuchet MS"/>
              <a:buNone/>
            </a:pPr>
            <a:r>
              <a:rPr lang="en-GB" b="1">
                <a:latin typeface="Calibri" panose="020F0502020204030204" pitchFamily="34" charset="0"/>
                <a:cs typeface="Calibri" panose="020F0502020204030204" pitchFamily="34" charset="0"/>
              </a:rPr>
              <a:t>Where will you go after Year 11?</a:t>
            </a:r>
            <a:endParaRPr>
              <a:latin typeface="Calibri" panose="020F0502020204030204" pitchFamily="34" charset="0"/>
              <a:cs typeface="Calibri" panose="020F0502020204030204" pitchFamily="34" charset="0"/>
            </a:endParaRPr>
          </a:p>
        </p:txBody>
      </p:sp>
      <p:sp>
        <p:nvSpPr>
          <p:cNvPr id="145" name="Google Shape;145;p18"/>
          <p:cNvSpPr txBox="1">
            <a:spLocks noGrp="1"/>
          </p:cNvSpPr>
          <p:nvPr>
            <p:ph type="subTitle" idx="1"/>
          </p:nvPr>
        </p:nvSpPr>
        <p:spPr>
          <a:xfrm>
            <a:off x="1106742" y="1647074"/>
            <a:ext cx="5825400" cy="822600"/>
          </a:xfrm>
          <a:prstGeom prst="rect">
            <a:avLst/>
          </a:prstGeom>
          <a:noFill/>
          <a:ln>
            <a:noFill/>
          </a:ln>
        </p:spPr>
        <p:txBody>
          <a:bodyPr spcFirstLastPara="1" wrap="square" lIns="68575" tIns="34275" rIns="68575" bIns="34275" anchor="t" anchorCtr="0">
            <a:normAutofit fontScale="70000" lnSpcReduction="20000"/>
          </a:bodyPr>
          <a:lstStyle/>
          <a:p>
            <a:pPr marL="0" lvl="0" indent="0" algn="ctr" rtl="0">
              <a:lnSpc>
                <a:spcPct val="100000"/>
              </a:lnSpc>
              <a:spcBef>
                <a:spcPts val="0"/>
              </a:spcBef>
              <a:spcAft>
                <a:spcPts val="0"/>
              </a:spcAft>
              <a:buSzPct val="80555"/>
              <a:buNone/>
            </a:pPr>
            <a:r>
              <a:rPr lang="en-GB" sz="3600">
                <a:solidFill>
                  <a:schemeClr val="dk1"/>
                </a:solidFill>
                <a:latin typeface="Calibri" panose="020F0502020204030204" pitchFamily="34" charset="0"/>
                <a:cs typeface="Calibri" panose="020F0502020204030204" pitchFamily="34" charset="0"/>
                <a:sym typeface="Trebuchet MS"/>
              </a:rPr>
              <a:t>How much money will you earn? Will you be successful? What are you good at?</a:t>
            </a:r>
            <a:endParaRPr>
              <a:latin typeface="Calibri" panose="020F0502020204030204" pitchFamily="34" charset="0"/>
              <a:cs typeface="Calibri" panose="020F0502020204030204" pitchFamily="34" charset="0"/>
            </a:endParaRPr>
          </a:p>
          <a:p>
            <a:pPr marL="0" lvl="0" indent="0" algn="r" rtl="0">
              <a:lnSpc>
                <a:spcPct val="100000"/>
              </a:lnSpc>
              <a:spcBef>
                <a:spcPts val="800"/>
              </a:spcBef>
              <a:spcAft>
                <a:spcPts val="0"/>
              </a:spcAft>
              <a:buSzPct val="78571"/>
              <a:buNone/>
            </a:pPr>
            <a:endParaRPr>
              <a:latin typeface="Calibri" panose="020F0502020204030204" pitchFamily="34" charset="0"/>
              <a:cs typeface="Calibri" panose="020F0502020204030204" pitchFamily="34" charset="0"/>
            </a:endParaRPr>
          </a:p>
        </p:txBody>
      </p:sp>
      <p:pic>
        <p:nvPicPr>
          <p:cNvPr id="146" name="Google Shape;146;p18" descr="http://www.brighton.ac.uk/careers/images/graduation%20ceremony.JPG"/>
          <p:cNvPicPr preferRelativeResize="0"/>
          <p:nvPr/>
        </p:nvPicPr>
        <p:blipFill rotWithShape="1">
          <a:blip r:embed="rId3">
            <a:alphaModFix/>
          </a:blip>
          <a:srcRect/>
          <a:stretch/>
        </p:blipFill>
        <p:spPr>
          <a:xfrm>
            <a:off x="1751867" y="2469748"/>
            <a:ext cx="4204379" cy="2430213"/>
          </a:xfrm>
          <a:prstGeom prst="rect">
            <a:avLst/>
          </a:prstGeom>
          <a:noFill/>
          <a:ln>
            <a:noFill/>
          </a:ln>
        </p:spPr>
      </p:pic>
      <p:pic>
        <p:nvPicPr>
          <p:cNvPr id="147" name="Google Shape;147;p18"/>
          <p:cNvPicPr preferRelativeResize="0"/>
          <p:nvPr/>
        </p:nvPicPr>
        <p:blipFill rotWithShape="1">
          <a:blip r:embed="rId4">
            <a:alphaModFix/>
          </a:blip>
          <a:srcRect/>
          <a:stretch/>
        </p:blipFill>
        <p:spPr>
          <a:xfrm>
            <a:off x="7173648" y="4281205"/>
            <a:ext cx="857250" cy="7363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7"/>
          <p:cNvSpPr/>
          <p:nvPr/>
        </p:nvSpPr>
        <p:spPr>
          <a:xfrm>
            <a:off x="547429" y="643597"/>
            <a:ext cx="6334500" cy="4326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93" name="Google Shape;293;p27"/>
          <p:cNvSpPr/>
          <p:nvPr/>
        </p:nvSpPr>
        <p:spPr>
          <a:xfrm>
            <a:off x="641194" y="738821"/>
            <a:ext cx="6129600" cy="408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94" name="Google Shape;294;p27"/>
          <p:cNvSpPr txBox="1"/>
          <p:nvPr/>
        </p:nvSpPr>
        <p:spPr>
          <a:xfrm>
            <a:off x="744283" y="115264"/>
            <a:ext cx="5904600" cy="484800"/>
          </a:xfrm>
          <a:prstGeom prst="rect">
            <a:avLst/>
          </a:prstGeom>
          <a:solidFill>
            <a:schemeClr val="accent1"/>
          </a:solidFill>
          <a:ln w="19050" cap="flat" cmpd="sng">
            <a:solidFill>
              <a:srgbClr val="93231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2700"/>
              <a:buFont typeface="Calibri"/>
              <a:buNone/>
            </a:pPr>
            <a:r>
              <a:rPr lang="en-GB" sz="2700" b="1" i="0" u="none" strike="noStrike" cap="none">
                <a:solidFill>
                  <a:schemeClr val="lt1"/>
                </a:solidFill>
                <a:latin typeface="Calibri" panose="020F0502020204030204" pitchFamily="34" charset="0"/>
                <a:ea typeface="Calibri"/>
                <a:cs typeface="Calibri" panose="020F0502020204030204" pitchFamily="34" charset="0"/>
                <a:sym typeface="Calibri"/>
              </a:rPr>
              <a:t>Apprenticeships- Work Based</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95" name="Google Shape;295;p27"/>
          <p:cNvSpPr/>
          <p:nvPr/>
        </p:nvSpPr>
        <p:spPr>
          <a:xfrm>
            <a:off x="3649445" y="818584"/>
            <a:ext cx="2999400" cy="8874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panose="020F0502020204030204" pitchFamily="34" charset="0"/>
                <a:ea typeface="Trebuchet MS"/>
                <a:cs typeface="Calibri" panose="020F0502020204030204" pitchFamily="34" charset="0"/>
                <a:sym typeface="Trebuchet MS"/>
              </a:rPr>
              <a:t>£153.55 per week (but some employers pay more)</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pic>
        <p:nvPicPr>
          <p:cNvPr id="296" name="Google Shape;296;p27"/>
          <p:cNvPicPr preferRelativeResize="0"/>
          <p:nvPr/>
        </p:nvPicPr>
        <p:blipFill rotWithShape="1">
          <a:blip r:embed="rId3">
            <a:alphaModFix/>
          </a:blip>
          <a:srcRect/>
          <a:stretch/>
        </p:blipFill>
        <p:spPr>
          <a:xfrm>
            <a:off x="3696542" y="3125404"/>
            <a:ext cx="3095757" cy="1494091"/>
          </a:xfrm>
          <a:prstGeom prst="rect">
            <a:avLst/>
          </a:prstGeom>
          <a:noFill/>
          <a:ln>
            <a:noFill/>
          </a:ln>
        </p:spPr>
      </p:pic>
      <p:pic>
        <p:nvPicPr>
          <p:cNvPr id="297" name="Google Shape;297;p27" descr="Loop"/>
          <p:cNvPicPr preferRelativeResize="0"/>
          <p:nvPr/>
        </p:nvPicPr>
        <p:blipFill rotWithShape="1">
          <a:blip r:embed="rId4">
            <a:alphaModFix/>
          </a:blip>
          <a:srcRect/>
          <a:stretch/>
        </p:blipFill>
        <p:spPr>
          <a:xfrm>
            <a:off x="4428229" y="3057067"/>
            <a:ext cx="1426533" cy="1562428"/>
          </a:xfrm>
          <a:prstGeom prst="rect">
            <a:avLst/>
          </a:prstGeom>
          <a:noFill/>
          <a:ln>
            <a:noFill/>
          </a:ln>
        </p:spPr>
      </p:pic>
      <p:grpSp>
        <p:nvGrpSpPr>
          <p:cNvPr id="298" name="Google Shape;298;p27"/>
          <p:cNvGrpSpPr/>
          <p:nvPr/>
        </p:nvGrpSpPr>
        <p:grpSpPr>
          <a:xfrm>
            <a:off x="744297" y="1214210"/>
            <a:ext cx="2999537" cy="1982946"/>
            <a:chOff x="310854" y="1152606"/>
            <a:chExt cx="4103333" cy="2753327"/>
          </a:xfrm>
        </p:grpSpPr>
        <p:pic>
          <p:nvPicPr>
            <p:cNvPr id="299" name="Google Shape;299;p27"/>
            <p:cNvPicPr preferRelativeResize="0"/>
            <p:nvPr/>
          </p:nvPicPr>
          <p:blipFill rotWithShape="1">
            <a:blip r:embed="rId5">
              <a:alphaModFix/>
            </a:blip>
            <a:srcRect/>
            <a:stretch/>
          </p:blipFill>
          <p:spPr>
            <a:xfrm>
              <a:off x="319557" y="1152606"/>
              <a:ext cx="4094630" cy="2567434"/>
            </a:xfrm>
            <a:prstGeom prst="rect">
              <a:avLst/>
            </a:prstGeom>
            <a:noFill/>
            <a:ln>
              <a:noFill/>
            </a:ln>
          </p:spPr>
        </p:pic>
        <p:sp>
          <p:nvSpPr>
            <p:cNvPr id="300" name="Google Shape;300;p27"/>
            <p:cNvSpPr/>
            <p:nvPr/>
          </p:nvSpPr>
          <p:spPr>
            <a:xfrm>
              <a:off x="310854" y="3191933"/>
              <a:ext cx="4094700" cy="7140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panose="020F0502020204030204" pitchFamily="34" charset="0"/>
                  <a:ea typeface="Trebuchet MS"/>
                  <a:cs typeface="Calibri" panose="020F0502020204030204" pitchFamily="34" charset="0"/>
                  <a:sym typeface="Trebuchet MS"/>
                </a:rPr>
                <a:t>What is the basic pay for a 37 hour week?</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grpSp>
      <p:sp>
        <p:nvSpPr>
          <p:cNvPr id="301" name="Google Shape;301;p27"/>
          <p:cNvSpPr/>
          <p:nvPr/>
        </p:nvSpPr>
        <p:spPr>
          <a:xfrm>
            <a:off x="702965" y="3732014"/>
            <a:ext cx="2850000" cy="8874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panose="020F0502020204030204" pitchFamily="34" charset="0"/>
                <a:ea typeface="Trebuchet MS"/>
                <a:cs typeface="Calibri" panose="020F0502020204030204" pitchFamily="34" charset="0"/>
                <a:sym typeface="Trebuchet MS"/>
              </a:rPr>
              <a:t>What Level is an Advanced Apprenticeship?</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pic>
        <p:nvPicPr>
          <p:cNvPr id="302" name="Google Shape;302;p27"/>
          <p:cNvPicPr preferRelativeResize="0"/>
          <p:nvPr/>
        </p:nvPicPr>
        <p:blipFill rotWithShape="1">
          <a:blip r:embed="rId6">
            <a:alphaModFix/>
          </a:blip>
          <a:srcRect/>
          <a:stretch/>
        </p:blipFill>
        <p:spPr>
          <a:xfrm>
            <a:off x="7128717" y="4290394"/>
            <a:ext cx="790536" cy="6790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500"/>
                                        <p:tgtEl>
                                          <p:spTgt spid="2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1"/>
                                        </p:tgtEl>
                                        <p:attrNameLst>
                                          <p:attrName>style.visibility</p:attrName>
                                        </p:attrNameLst>
                                      </p:cBhvr>
                                      <p:to>
                                        <p:strVal val="visible"/>
                                      </p:to>
                                    </p:set>
                                    <p:anim calcmode="lin" valueType="num">
                                      <p:cBhvr additive="base">
                                        <p:cTn id="12" dur="500"/>
                                        <p:tgtEl>
                                          <p:spTgt spid="30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6"/>
                                        </p:tgtEl>
                                        <p:attrNameLst>
                                          <p:attrName>style.visibility</p:attrName>
                                        </p:attrNameLst>
                                      </p:cBhvr>
                                      <p:to>
                                        <p:strVal val="visible"/>
                                      </p:to>
                                    </p:set>
                                    <p:anim calcmode="lin" valueType="num">
                                      <p:cBhvr additive="base">
                                        <p:cTn id="17" dur="500"/>
                                        <p:tgtEl>
                                          <p:spTgt spid="29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7"/>
                                        </p:tgtEl>
                                        <p:attrNameLst>
                                          <p:attrName>style.visibility</p:attrName>
                                        </p:attrNameLst>
                                      </p:cBhvr>
                                      <p:to>
                                        <p:strVal val="visible"/>
                                      </p:to>
                                    </p:set>
                                    <p:anim calcmode="lin" valueType="num">
                                      <p:cBhvr additive="base">
                                        <p:cTn id="22" dur="500"/>
                                        <p:tgtEl>
                                          <p:spTgt spid="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p:nvPr/>
        </p:nvSpPr>
        <p:spPr>
          <a:xfrm>
            <a:off x="533267" y="137160"/>
            <a:ext cx="6516900" cy="48693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309" name="Google Shape;309;p28"/>
          <p:cNvSpPr/>
          <p:nvPr/>
        </p:nvSpPr>
        <p:spPr>
          <a:xfrm>
            <a:off x="701159" y="252437"/>
            <a:ext cx="6218700" cy="46317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310" name="Google Shape;310;p28"/>
          <p:cNvSpPr txBox="1"/>
          <p:nvPr/>
        </p:nvSpPr>
        <p:spPr>
          <a:xfrm>
            <a:off x="867147" y="402472"/>
            <a:ext cx="5818800" cy="484800"/>
          </a:xfrm>
          <a:prstGeom prst="rect">
            <a:avLst/>
          </a:prstGeom>
          <a:solidFill>
            <a:schemeClr val="accent1"/>
          </a:solidFill>
          <a:ln w="19050" cap="flat" cmpd="sng">
            <a:solidFill>
              <a:srgbClr val="93231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2700"/>
              <a:buFont typeface="Calibri"/>
              <a:buNone/>
            </a:pPr>
            <a:r>
              <a:rPr lang="en-GB" sz="2700" b="1" i="0" u="none" strike="noStrike" cap="none">
                <a:solidFill>
                  <a:schemeClr val="lt1"/>
                </a:solidFill>
                <a:latin typeface="Calibri" panose="020F0502020204030204" pitchFamily="34" charset="0"/>
                <a:ea typeface="Calibri"/>
                <a:cs typeface="Calibri" panose="020F0502020204030204" pitchFamily="34" charset="0"/>
                <a:sym typeface="Calibri"/>
              </a:rPr>
              <a:t>Vocational</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11" name="Google Shape;311;p28"/>
          <p:cNvSpPr/>
          <p:nvPr/>
        </p:nvSpPr>
        <p:spPr>
          <a:xfrm>
            <a:off x="3643974" y="1318498"/>
            <a:ext cx="2003100" cy="280500"/>
          </a:xfrm>
          <a:prstGeom prst="rect">
            <a:avLst/>
          </a:prstGeom>
          <a:noFill/>
          <a:ln>
            <a:noFill/>
          </a:ln>
        </p:spPr>
        <p:txBody>
          <a:bodyPr spcFirstLastPara="1" wrap="square" lIns="68575" tIns="34275" rIns="68575" bIns="34275"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en-GB" sz="1400" b="1" i="0" u="none" strike="noStrike" cap="none">
                <a:solidFill>
                  <a:schemeClr val="dk1"/>
                </a:solidFill>
                <a:latin typeface="Calibri" panose="020F0502020204030204" pitchFamily="34" charset="0"/>
                <a:ea typeface="Trebuchet MS"/>
                <a:cs typeface="Calibri" panose="020F0502020204030204" pitchFamily="34" charset="0"/>
                <a:sym typeface="Trebuchet MS"/>
              </a:rPr>
              <a:t> 3 or 4</a:t>
            </a:r>
            <a:endParaRPr sz="1400" b="1"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312" name="Google Shape;312;p28"/>
          <p:cNvSpPr/>
          <p:nvPr/>
        </p:nvSpPr>
        <p:spPr>
          <a:xfrm>
            <a:off x="3933202" y="2314234"/>
            <a:ext cx="2808600" cy="10077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panose="020F0502020204030204" pitchFamily="34" charset="0"/>
                <a:ea typeface="Trebuchet MS"/>
                <a:cs typeface="Calibri" panose="020F0502020204030204" pitchFamily="34" charset="0"/>
                <a:sym typeface="Trebuchet MS"/>
              </a:rPr>
              <a:t>One subject and English / Maths if you do not gain a grade 4+</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13" name="Google Shape;313;p28"/>
          <p:cNvSpPr/>
          <p:nvPr/>
        </p:nvSpPr>
        <p:spPr>
          <a:xfrm>
            <a:off x="3933202" y="3537720"/>
            <a:ext cx="2671800" cy="10077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panose="020F0502020204030204" pitchFamily="34" charset="0"/>
                <a:ea typeface="Trebuchet MS"/>
                <a:cs typeface="Calibri" panose="020F0502020204030204" pitchFamily="34" charset="0"/>
                <a:sym typeface="Trebuchet MS"/>
              </a:rPr>
              <a:t>Yes and if you achieve a Level 3 you can study Higher Level Apprenticeships and degrees at University.</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14" name="Google Shape;314;p28"/>
          <p:cNvSpPr/>
          <p:nvPr/>
        </p:nvSpPr>
        <p:spPr>
          <a:xfrm>
            <a:off x="3933202" y="1121371"/>
            <a:ext cx="2808600" cy="10617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panose="020F0502020204030204" pitchFamily="34" charset="0"/>
                <a:ea typeface="Trebuchet MS"/>
                <a:cs typeface="Calibri" panose="020F0502020204030204" pitchFamily="34" charset="0"/>
                <a:sym typeface="Trebuchet MS"/>
              </a:rPr>
              <a:t>Level 2 = 5 GCSES at grade 4/5 </a:t>
            </a:r>
            <a:endParaRPr sz="11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panose="020F0502020204030204" pitchFamily="34" charset="0"/>
                <a:ea typeface="Trebuchet MS"/>
                <a:cs typeface="Calibri" panose="020F0502020204030204" pitchFamily="34" charset="0"/>
                <a:sym typeface="Trebuchet MS"/>
              </a:rPr>
              <a:t>Level 3 (Diploma)= 2x A Levels</a:t>
            </a:r>
            <a:endParaRPr sz="11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panose="020F0502020204030204" pitchFamily="34" charset="0"/>
                <a:ea typeface="Trebuchet MS"/>
                <a:cs typeface="Calibri" panose="020F0502020204030204" pitchFamily="34" charset="0"/>
                <a:sym typeface="Trebuchet MS"/>
              </a:rPr>
              <a:t>Level 3 (Extended Diploma) = 3 A Levels </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15" name="Google Shape;315;p28"/>
          <p:cNvSpPr/>
          <p:nvPr/>
        </p:nvSpPr>
        <p:spPr>
          <a:xfrm>
            <a:off x="766408" y="1175462"/>
            <a:ext cx="2808600" cy="10077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What are the Levels?</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16" name="Google Shape;316;p28"/>
          <p:cNvSpPr/>
          <p:nvPr/>
        </p:nvSpPr>
        <p:spPr>
          <a:xfrm>
            <a:off x="766408" y="2367384"/>
            <a:ext cx="2808600" cy="10077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panose="020F0502020204030204" pitchFamily="34" charset="0"/>
                <a:ea typeface="Trebuchet MS"/>
                <a:cs typeface="Calibri" panose="020F0502020204030204" pitchFamily="34" charset="0"/>
                <a:sym typeface="Trebuchet MS"/>
              </a:rPr>
              <a:t>How many subjects do you study?</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17" name="Google Shape;317;p28"/>
          <p:cNvSpPr/>
          <p:nvPr/>
        </p:nvSpPr>
        <p:spPr>
          <a:xfrm>
            <a:off x="766408" y="3609138"/>
            <a:ext cx="2808600" cy="10077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panose="020F0502020204030204" pitchFamily="34" charset="0"/>
                <a:ea typeface="Trebuchet MS"/>
                <a:cs typeface="Calibri" panose="020F0502020204030204" pitchFamily="34" charset="0"/>
                <a:sym typeface="Trebuchet MS"/>
              </a:rPr>
              <a:t>Can you do an apprenticeship afterwards?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pic>
        <p:nvPicPr>
          <p:cNvPr id="318" name="Google Shape;318;p28"/>
          <p:cNvPicPr preferRelativeResize="0"/>
          <p:nvPr/>
        </p:nvPicPr>
        <p:blipFill rotWithShape="1">
          <a:blip r:embed="rId3">
            <a:alphaModFix/>
          </a:blip>
          <a:srcRect/>
          <a:stretch/>
        </p:blipFill>
        <p:spPr>
          <a:xfrm>
            <a:off x="7237455" y="4205041"/>
            <a:ext cx="790536" cy="6790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9"/>
          <p:cNvSpPr/>
          <p:nvPr/>
        </p:nvSpPr>
        <p:spPr>
          <a:xfrm>
            <a:off x="533267" y="137160"/>
            <a:ext cx="6516900" cy="48693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325" name="Google Shape;325;p29"/>
          <p:cNvSpPr/>
          <p:nvPr/>
        </p:nvSpPr>
        <p:spPr>
          <a:xfrm>
            <a:off x="701159" y="252437"/>
            <a:ext cx="6218700" cy="46317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326" name="Google Shape;326;p29"/>
          <p:cNvSpPr txBox="1"/>
          <p:nvPr/>
        </p:nvSpPr>
        <p:spPr>
          <a:xfrm>
            <a:off x="867147" y="402472"/>
            <a:ext cx="5818800" cy="484800"/>
          </a:xfrm>
          <a:prstGeom prst="rect">
            <a:avLst/>
          </a:prstGeom>
          <a:solidFill>
            <a:schemeClr val="accent1"/>
          </a:solidFill>
          <a:ln w="19050" cap="flat" cmpd="sng">
            <a:solidFill>
              <a:srgbClr val="93231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2700"/>
              <a:buFont typeface="Calibri"/>
              <a:buNone/>
            </a:pPr>
            <a:r>
              <a:rPr lang="en-GB" sz="2700" b="1" i="0" u="none" strike="noStrike" cap="none" dirty="0">
                <a:solidFill>
                  <a:schemeClr val="lt1"/>
                </a:solidFill>
                <a:latin typeface="Calibri"/>
                <a:ea typeface="Calibri"/>
                <a:cs typeface="Calibri"/>
                <a:sym typeface="Calibri"/>
              </a:rPr>
              <a:t>T Levels</a:t>
            </a:r>
            <a:endParaRPr sz="1100" b="0" i="0" u="none" strike="noStrike" cap="none" dirty="0">
              <a:solidFill>
                <a:srgbClr val="000000"/>
              </a:solidFill>
              <a:latin typeface="Arial"/>
              <a:ea typeface="Arial"/>
              <a:cs typeface="Arial"/>
              <a:sym typeface="Arial"/>
            </a:endParaRPr>
          </a:p>
        </p:txBody>
      </p:sp>
      <p:sp>
        <p:nvSpPr>
          <p:cNvPr id="327" name="Google Shape;327;p29"/>
          <p:cNvSpPr/>
          <p:nvPr/>
        </p:nvSpPr>
        <p:spPr>
          <a:xfrm>
            <a:off x="3643974" y="1318498"/>
            <a:ext cx="2003100" cy="280500"/>
          </a:xfrm>
          <a:prstGeom prst="rect">
            <a:avLst/>
          </a:prstGeom>
          <a:noFill/>
          <a:ln>
            <a:noFill/>
          </a:ln>
        </p:spPr>
        <p:txBody>
          <a:bodyPr spcFirstLastPara="1" wrap="square" lIns="68575" tIns="34275" rIns="68575" bIns="34275"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 3 or 4</a:t>
            </a:r>
            <a:endParaRPr sz="1400" b="1" i="0" u="none" strike="noStrike" cap="none">
              <a:solidFill>
                <a:schemeClr val="dk1"/>
              </a:solidFill>
              <a:latin typeface="Calibri"/>
              <a:ea typeface="Calibri"/>
              <a:cs typeface="Calibri"/>
              <a:sym typeface="Calibri"/>
            </a:endParaRPr>
          </a:p>
        </p:txBody>
      </p:sp>
      <p:sp>
        <p:nvSpPr>
          <p:cNvPr id="328" name="Google Shape;328;p29"/>
          <p:cNvSpPr/>
          <p:nvPr/>
        </p:nvSpPr>
        <p:spPr>
          <a:xfrm>
            <a:off x="3933202" y="2314234"/>
            <a:ext cx="2808600" cy="12948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dirty="0">
                <a:solidFill>
                  <a:schemeClr val="bg1"/>
                </a:solidFill>
                <a:latin typeface="Calibri" panose="020F0502020204030204" pitchFamily="34" charset="0"/>
                <a:ea typeface="Trebuchet MS"/>
                <a:cs typeface="Calibri" panose="020F0502020204030204" pitchFamily="34" charset="0"/>
                <a:sym typeface="Trebuchet MS"/>
              </a:rPr>
              <a:t>T levels are available 25 different job sectors such as agriculture to catering, digital technologies to education.</a:t>
            </a:r>
            <a:r>
              <a:rPr lang="en-GB" sz="1100" dirty="0">
                <a:solidFill>
                  <a:schemeClr val="bg1"/>
                </a:solidFill>
                <a:latin typeface="Calibri" panose="020F0502020204030204" pitchFamily="34" charset="0"/>
                <a:ea typeface="Trebuchet MS"/>
                <a:cs typeface="Calibri" panose="020F0502020204030204" pitchFamily="34" charset="0"/>
              </a:rPr>
              <a:t> Design </a:t>
            </a:r>
            <a:r>
              <a:rPr lang="en-GB" sz="1100" b="0" i="0" u="none" strike="noStrike" cap="none" dirty="0">
                <a:solidFill>
                  <a:schemeClr val="bg1"/>
                </a:solidFill>
                <a:latin typeface="Calibri" panose="020F0502020204030204" pitchFamily="34" charset="0"/>
                <a:ea typeface="Trebuchet MS"/>
                <a:cs typeface="Calibri" panose="020F0502020204030204" pitchFamily="34" charset="0"/>
                <a:sym typeface="Trebuchet MS"/>
              </a:rPr>
              <a:t>surveying and planning construction], digital production design and development [IT] and Education. e T level subjects available in the following subjects; </a:t>
            </a:r>
            <a:endParaRPr sz="1100" b="0"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329" name="Google Shape;329;p29"/>
          <p:cNvSpPr/>
          <p:nvPr/>
        </p:nvSpPr>
        <p:spPr>
          <a:xfrm>
            <a:off x="4001674" y="3740305"/>
            <a:ext cx="2671800" cy="10077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You will have the experience to progress onto a higher or degree apprenticeship or to be able to progress on to Higher Education in the job area you have trained in.</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30" name="Google Shape;330;p29"/>
          <p:cNvSpPr/>
          <p:nvPr/>
        </p:nvSpPr>
        <p:spPr>
          <a:xfrm>
            <a:off x="3933202" y="1018388"/>
            <a:ext cx="2808600" cy="11646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171450" marR="0" lvl="0" indent="-171450" algn="l" rtl="0">
              <a:lnSpc>
                <a:spcPct val="100000"/>
              </a:lnSpc>
              <a:spcBef>
                <a:spcPts val="0"/>
              </a:spcBef>
              <a:spcAft>
                <a:spcPts val="0"/>
              </a:spcAft>
              <a:buClr>
                <a:schemeClr val="bg1"/>
              </a:buClr>
              <a:buSzPts val="1100"/>
              <a:buFont typeface="Arial" panose="020B0604020202020204" pitchFamily="34" charset="0"/>
              <a:buChar char="•"/>
            </a:pPr>
            <a:r>
              <a:rPr lang="en-GB" sz="11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Practical experience - 45 days paid work experience with a relevant employer.</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171450" marR="0" lvl="0" indent="-171450" algn="l" rtl="0">
              <a:lnSpc>
                <a:spcPct val="100000"/>
              </a:lnSpc>
              <a:spcBef>
                <a:spcPts val="0"/>
              </a:spcBef>
              <a:spcAft>
                <a:spcPts val="0"/>
              </a:spcAft>
              <a:buClr>
                <a:schemeClr val="bg1"/>
              </a:buClr>
              <a:buSzPts val="1100"/>
              <a:buFont typeface="Arial" panose="020B0604020202020204" pitchFamily="34" charset="0"/>
              <a:buChar char="•"/>
            </a:pPr>
            <a:r>
              <a:rPr lang="en-GB" sz="11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Industry specific technical knowledge and experience.</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171450" marR="0" lvl="0" indent="-171450" algn="l" rtl="0">
              <a:lnSpc>
                <a:spcPct val="100000"/>
              </a:lnSpc>
              <a:spcBef>
                <a:spcPts val="0"/>
              </a:spcBef>
              <a:spcAft>
                <a:spcPts val="0"/>
              </a:spcAft>
              <a:buClr>
                <a:schemeClr val="bg1"/>
              </a:buClr>
              <a:buSzPts val="1100"/>
              <a:buFont typeface="Arial" panose="020B0604020202020204" pitchFamily="34" charset="0"/>
              <a:buChar char="•"/>
            </a:pPr>
            <a:r>
              <a:rPr lang="en-GB" sz="11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Literacy, numeracy, digital skills and wider transferable skills.</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171450" marR="0" lvl="0" indent="-171450" algn="l" rtl="0">
              <a:lnSpc>
                <a:spcPct val="100000"/>
              </a:lnSpc>
              <a:spcBef>
                <a:spcPts val="0"/>
              </a:spcBef>
              <a:spcAft>
                <a:spcPts val="0"/>
              </a:spcAft>
              <a:buClr>
                <a:schemeClr val="bg1"/>
              </a:buClr>
              <a:buSzPts val="1100"/>
              <a:buFont typeface="Arial" panose="020B0604020202020204" pitchFamily="34" charset="0"/>
              <a:buChar char="•"/>
            </a:pPr>
            <a:r>
              <a:rPr lang="en-GB" sz="11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2 Years of study</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31" name="Google Shape;331;p29"/>
          <p:cNvSpPr/>
          <p:nvPr/>
        </p:nvSpPr>
        <p:spPr>
          <a:xfrm>
            <a:off x="766408" y="1175462"/>
            <a:ext cx="2808600" cy="10077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What do they involve?</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32" name="Google Shape;332;p29"/>
          <p:cNvSpPr/>
          <p:nvPr/>
        </p:nvSpPr>
        <p:spPr>
          <a:xfrm>
            <a:off x="766408" y="2334217"/>
            <a:ext cx="2808600" cy="10077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How many subjects do you study?</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33" name="Google Shape;333;p29"/>
          <p:cNvSpPr/>
          <p:nvPr/>
        </p:nvSpPr>
        <p:spPr>
          <a:xfrm>
            <a:off x="766408" y="3609138"/>
            <a:ext cx="2808600" cy="10077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What do you do afterwards?</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34" name="Google Shape;334;p29"/>
          <p:cNvPicPr preferRelativeResize="0"/>
          <p:nvPr/>
        </p:nvPicPr>
        <p:blipFill rotWithShape="1">
          <a:blip r:embed="rId3">
            <a:alphaModFix/>
          </a:blip>
          <a:srcRect/>
          <a:stretch/>
        </p:blipFill>
        <p:spPr>
          <a:xfrm>
            <a:off x="7237455" y="4205041"/>
            <a:ext cx="790536" cy="6790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0"/>
          <p:cNvSpPr txBox="1">
            <a:spLocks noGrp="1"/>
          </p:cNvSpPr>
          <p:nvPr>
            <p:ph type="title"/>
          </p:nvPr>
        </p:nvSpPr>
        <p:spPr>
          <a:xfrm>
            <a:off x="223130" y="323446"/>
            <a:ext cx="6447600" cy="531300"/>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Clr>
                <a:schemeClr val="accent1"/>
              </a:buClr>
              <a:buSzPts val="2700"/>
              <a:buFont typeface="Calibri"/>
              <a:buNone/>
            </a:pPr>
            <a:r>
              <a:rPr lang="en-GB" b="1">
                <a:latin typeface="Calibri" panose="020F0502020204030204" pitchFamily="34" charset="0"/>
                <a:ea typeface="Calibri"/>
                <a:cs typeface="Calibri" panose="020F0502020204030204" pitchFamily="34" charset="0"/>
                <a:sym typeface="Calibri"/>
              </a:rPr>
              <a:t>Making Choices</a:t>
            </a:r>
            <a:endParaRPr>
              <a:latin typeface="Calibri" panose="020F0502020204030204" pitchFamily="34" charset="0"/>
              <a:cs typeface="Calibri" panose="020F0502020204030204" pitchFamily="34" charset="0"/>
            </a:endParaRPr>
          </a:p>
        </p:txBody>
      </p:sp>
      <p:pic>
        <p:nvPicPr>
          <p:cNvPr id="341" name="Google Shape;341;p30"/>
          <p:cNvPicPr preferRelativeResize="0"/>
          <p:nvPr/>
        </p:nvPicPr>
        <p:blipFill rotWithShape="1">
          <a:blip r:embed="rId3">
            <a:alphaModFix/>
          </a:blip>
          <a:srcRect/>
          <a:stretch/>
        </p:blipFill>
        <p:spPr>
          <a:xfrm>
            <a:off x="7128159" y="4382164"/>
            <a:ext cx="790536" cy="679019"/>
          </a:xfrm>
          <a:prstGeom prst="rect">
            <a:avLst/>
          </a:prstGeom>
          <a:noFill/>
          <a:ln>
            <a:noFill/>
          </a:ln>
        </p:spPr>
      </p:pic>
      <p:pic>
        <p:nvPicPr>
          <p:cNvPr id="342" name="Google Shape;342;p30" descr="Healthy Decision-Making, Life Choices, and Mental Health | HealthyPlace"/>
          <p:cNvPicPr preferRelativeResize="0"/>
          <p:nvPr/>
        </p:nvPicPr>
        <p:blipFill rotWithShape="1">
          <a:blip r:embed="rId4">
            <a:alphaModFix/>
          </a:blip>
          <a:srcRect/>
          <a:stretch/>
        </p:blipFill>
        <p:spPr>
          <a:xfrm>
            <a:off x="5575328" y="2145601"/>
            <a:ext cx="3282005" cy="1837923"/>
          </a:xfrm>
          <a:prstGeom prst="rect">
            <a:avLst/>
          </a:prstGeom>
          <a:noFill/>
          <a:ln>
            <a:noFill/>
          </a:ln>
        </p:spPr>
      </p:pic>
      <p:sp>
        <p:nvSpPr>
          <p:cNvPr id="343" name="Google Shape;343;p30"/>
          <p:cNvSpPr txBox="1">
            <a:spLocks noGrp="1"/>
          </p:cNvSpPr>
          <p:nvPr>
            <p:ph type="body" idx="1"/>
          </p:nvPr>
        </p:nvSpPr>
        <p:spPr>
          <a:xfrm>
            <a:off x="476745" y="1219511"/>
            <a:ext cx="6447300" cy="2911200"/>
          </a:xfrm>
          <a:prstGeom prst="rect">
            <a:avLst/>
          </a:prstGeom>
          <a:noFill/>
          <a:ln>
            <a:noFill/>
          </a:ln>
        </p:spPr>
        <p:txBody>
          <a:bodyPr spcFirstLastPara="1" wrap="square" lIns="68575" tIns="34275" rIns="68575" bIns="34275" anchor="t" anchorCtr="0">
            <a:normAutofit fontScale="92500" lnSpcReduction="20000"/>
          </a:bodyPr>
          <a:lstStyle/>
          <a:p>
            <a:pPr marL="0" lvl="0" indent="0" algn="ctr" rtl="0">
              <a:lnSpc>
                <a:spcPct val="100000"/>
              </a:lnSpc>
              <a:spcBef>
                <a:spcPts val="0"/>
              </a:spcBef>
              <a:spcAft>
                <a:spcPts val="0"/>
              </a:spcAft>
              <a:buSzPct val="78260"/>
              <a:buNone/>
            </a:pPr>
            <a:r>
              <a:rPr lang="en-GB" sz="2300" i="1" dirty="0">
                <a:solidFill>
                  <a:schemeClr val="dk1"/>
                </a:solidFill>
                <a:latin typeface="Calibri" panose="020F0502020204030204" pitchFamily="34" charset="0"/>
                <a:ea typeface="Calibri"/>
                <a:cs typeface="Calibri" panose="020F0502020204030204" pitchFamily="34" charset="0"/>
                <a:sym typeface="Calibri"/>
              </a:rPr>
              <a:t>Making a decision can lead to both positive and negative outcomes. To reduce the possibility of a negative outcome, it is important that you gain as much information as you can.</a:t>
            </a:r>
            <a:endParaRPr sz="2300" i="1" dirty="0">
              <a:solidFill>
                <a:schemeClr val="dk1"/>
              </a:solidFill>
              <a:latin typeface="Calibri" panose="020F0502020204030204" pitchFamily="34" charset="0"/>
              <a:ea typeface="Calibri"/>
              <a:cs typeface="Calibri" panose="020F0502020204030204" pitchFamily="34" charset="0"/>
              <a:sym typeface="Calibri"/>
            </a:endParaRPr>
          </a:p>
          <a:p>
            <a:pPr marL="254000" lvl="0" indent="-152400" algn="l" rtl="0">
              <a:lnSpc>
                <a:spcPct val="100000"/>
              </a:lnSpc>
              <a:spcBef>
                <a:spcPts val="800"/>
              </a:spcBef>
              <a:spcAft>
                <a:spcPts val="0"/>
              </a:spcAft>
              <a:buSzPct val="78260"/>
              <a:buFont typeface="Arial"/>
              <a:buNone/>
            </a:pPr>
            <a:endParaRPr sz="2300" dirty="0">
              <a:solidFill>
                <a:schemeClr val="dk1"/>
              </a:solidFill>
              <a:latin typeface="Calibri" panose="020F0502020204030204" pitchFamily="34" charset="0"/>
              <a:ea typeface="Calibri"/>
              <a:cs typeface="Calibri" panose="020F0502020204030204" pitchFamily="34" charset="0"/>
              <a:sym typeface="Calibri"/>
            </a:endParaRPr>
          </a:p>
          <a:p>
            <a:pPr marL="254000" lvl="0" indent="-249555" algn="l" rtl="0">
              <a:lnSpc>
                <a:spcPct val="100000"/>
              </a:lnSpc>
              <a:spcBef>
                <a:spcPts val="800"/>
              </a:spcBef>
              <a:spcAft>
                <a:spcPts val="0"/>
              </a:spcAft>
              <a:buSzPct val="78260"/>
              <a:buFont typeface="Arial"/>
              <a:buChar char="•"/>
            </a:pPr>
            <a:r>
              <a:rPr lang="en-GB" sz="2300" dirty="0">
                <a:solidFill>
                  <a:schemeClr val="dk1"/>
                </a:solidFill>
                <a:latin typeface="Calibri" panose="020F0502020204030204" pitchFamily="34" charset="0"/>
                <a:ea typeface="Calibri"/>
                <a:cs typeface="Calibri" panose="020F0502020204030204" pitchFamily="34" charset="0"/>
                <a:sym typeface="Calibri"/>
              </a:rPr>
              <a:t>Think about your likes and Dislikes</a:t>
            </a:r>
            <a:endParaRPr dirty="0">
              <a:latin typeface="Calibri" panose="020F0502020204030204" pitchFamily="34" charset="0"/>
              <a:cs typeface="Calibri" panose="020F0502020204030204" pitchFamily="34" charset="0"/>
            </a:endParaRPr>
          </a:p>
          <a:p>
            <a:pPr marL="254000" lvl="0" indent="-249555" algn="l" rtl="0">
              <a:lnSpc>
                <a:spcPct val="100000"/>
              </a:lnSpc>
              <a:spcBef>
                <a:spcPts val="800"/>
              </a:spcBef>
              <a:spcAft>
                <a:spcPts val="0"/>
              </a:spcAft>
              <a:buSzPct val="78260"/>
              <a:buFont typeface="Arial"/>
              <a:buChar char="•"/>
            </a:pPr>
            <a:r>
              <a:rPr lang="en-GB" sz="2300" dirty="0">
                <a:solidFill>
                  <a:schemeClr val="dk1"/>
                </a:solidFill>
                <a:latin typeface="Calibri" panose="020F0502020204030204" pitchFamily="34" charset="0"/>
                <a:ea typeface="Calibri"/>
                <a:cs typeface="Calibri" panose="020F0502020204030204" pitchFamily="34" charset="0"/>
                <a:sym typeface="Calibri"/>
              </a:rPr>
              <a:t>How you best learn</a:t>
            </a:r>
            <a:endParaRPr dirty="0">
              <a:latin typeface="Calibri" panose="020F0502020204030204" pitchFamily="34" charset="0"/>
              <a:cs typeface="Calibri" panose="020F0502020204030204" pitchFamily="34" charset="0"/>
            </a:endParaRPr>
          </a:p>
          <a:p>
            <a:pPr marL="254000" lvl="0" indent="-249555" algn="l" rtl="0">
              <a:lnSpc>
                <a:spcPct val="100000"/>
              </a:lnSpc>
              <a:spcBef>
                <a:spcPts val="800"/>
              </a:spcBef>
              <a:spcAft>
                <a:spcPts val="0"/>
              </a:spcAft>
              <a:buSzPct val="78260"/>
              <a:buFont typeface="Arial"/>
              <a:buChar char="•"/>
            </a:pPr>
            <a:r>
              <a:rPr lang="en-GB" sz="2300" dirty="0">
                <a:solidFill>
                  <a:schemeClr val="dk1"/>
                </a:solidFill>
                <a:latin typeface="Calibri" panose="020F0502020204030204" pitchFamily="34" charset="0"/>
                <a:ea typeface="Calibri"/>
                <a:cs typeface="Calibri" panose="020F0502020204030204" pitchFamily="34" charset="0"/>
                <a:sym typeface="Calibri"/>
              </a:rPr>
              <a:t>What you might like to do in the future </a:t>
            </a:r>
            <a:endParaRPr dirty="0">
              <a:latin typeface="Calibri" panose="020F0502020204030204" pitchFamily="34" charset="0"/>
              <a:cs typeface="Calibri" panose="020F0502020204030204" pitchFamily="34" charset="0"/>
            </a:endParaRPr>
          </a:p>
          <a:p>
            <a:pPr marL="254000" lvl="0" indent="-249555" algn="l" rtl="0">
              <a:lnSpc>
                <a:spcPct val="100000"/>
              </a:lnSpc>
              <a:spcBef>
                <a:spcPts val="800"/>
              </a:spcBef>
              <a:spcAft>
                <a:spcPts val="0"/>
              </a:spcAft>
              <a:buSzPct val="78260"/>
              <a:buFont typeface="Arial"/>
              <a:buChar char="•"/>
            </a:pPr>
            <a:r>
              <a:rPr lang="en-GB" sz="2300" b="1" u="sng" dirty="0">
                <a:solidFill>
                  <a:schemeClr val="accent1"/>
                </a:solidFill>
                <a:latin typeface="Calibri" panose="020F0502020204030204" pitchFamily="34" charset="0"/>
                <a:ea typeface="Calibri"/>
                <a:cs typeface="Calibri" panose="020F0502020204030204" pitchFamily="34" charset="0"/>
                <a:sym typeface="Calibri"/>
              </a:rPr>
              <a:t>Be realistic</a:t>
            </a:r>
            <a:endParaRPr dirty="0">
              <a:latin typeface="Calibri" panose="020F0502020204030204" pitchFamily="34" charset="0"/>
              <a:cs typeface="Calibri" panose="020F0502020204030204" pitchFamily="34" charset="0"/>
            </a:endParaRPr>
          </a:p>
          <a:p>
            <a:pPr marL="254000" lvl="0" indent="-190500" algn="l" rtl="0">
              <a:lnSpc>
                <a:spcPct val="100000"/>
              </a:lnSpc>
              <a:spcBef>
                <a:spcPts val="800"/>
              </a:spcBef>
              <a:spcAft>
                <a:spcPts val="0"/>
              </a:spcAft>
              <a:buSzPct val="78571"/>
              <a:buNone/>
            </a:pPr>
            <a:endParaRPr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txBox="1">
            <a:spLocks noGrp="1"/>
          </p:cNvSpPr>
          <p:nvPr>
            <p:ph type="title"/>
          </p:nvPr>
        </p:nvSpPr>
        <p:spPr>
          <a:xfrm>
            <a:off x="1204351" y="520505"/>
            <a:ext cx="6447600" cy="990600"/>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Clr>
                <a:schemeClr val="accent1"/>
              </a:buClr>
              <a:buSzPts val="2700"/>
              <a:buFont typeface="Calibri"/>
              <a:buNone/>
            </a:pPr>
            <a:r>
              <a:rPr lang="en-GB" b="1" dirty="0">
                <a:latin typeface="Calibri" panose="020F0502020204030204" pitchFamily="34" charset="0"/>
                <a:ea typeface="Calibri"/>
                <a:cs typeface="Calibri" panose="020F0502020204030204" pitchFamily="34" charset="0"/>
                <a:sym typeface="Calibri"/>
              </a:rPr>
              <a:t>Think Ahead</a:t>
            </a:r>
            <a:endParaRPr b="1" dirty="0">
              <a:latin typeface="Calibri" panose="020F0502020204030204" pitchFamily="34" charset="0"/>
              <a:cs typeface="Calibri" panose="020F0502020204030204" pitchFamily="34" charset="0"/>
            </a:endParaRPr>
          </a:p>
        </p:txBody>
      </p:sp>
      <p:sp>
        <p:nvSpPr>
          <p:cNvPr id="350" name="Google Shape;350;p31"/>
          <p:cNvSpPr txBox="1">
            <a:spLocks noGrp="1"/>
          </p:cNvSpPr>
          <p:nvPr>
            <p:ph type="body" idx="1"/>
          </p:nvPr>
        </p:nvSpPr>
        <p:spPr>
          <a:xfrm>
            <a:off x="497450" y="1820906"/>
            <a:ext cx="6447600" cy="2910600"/>
          </a:xfrm>
          <a:prstGeom prst="rect">
            <a:avLst/>
          </a:prstGeom>
          <a:noFill/>
          <a:ln>
            <a:noFill/>
          </a:ln>
        </p:spPr>
        <p:txBody>
          <a:bodyPr spcFirstLastPara="1" wrap="square" lIns="68575" tIns="34275" rIns="68575" bIns="34275" anchor="t" anchorCtr="0">
            <a:normAutofit fontScale="70000" lnSpcReduction="20000"/>
          </a:bodyPr>
          <a:lstStyle/>
          <a:p>
            <a:pPr marL="0" lvl="0" indent="0" algn="just" rtl="0">
              <a:lnSpc>
                <a:spcPct val="100000"/>
              </a:lnSpc>
              <a:spcBef>
                <a:spcPts val="0"/>
              </a:spcBef>
              <a:spcAft>
                <a:spcPts val="0"/>
              </a:spcAft>
              <a:buSzPct val="79166"/>
              <a:buNone/>
            </a:pPr>
            <a:endParaRPr sz="2400">
              <a:latin typeface="Calibri" panose="020F0502020204030204" pitchFamily="34" charset="0"/>
              <a:ea typeface="Calibri"/>
              <a:cs typeface="Calibri" panose="020F0502020204030204" pitchFamily="34" charset="0"/>
              <a:sym typeface="Calibri"/>
            </a:endParaRPr>
          </a:p>
          <a:p>
            <a:pPr marL="0" lvl="0" indent="0" algn="just" rtl="0">
              <a:lnSpc>
                <a:spcPct val="100000"/>
              </a:lnSpc>
              <a:spcBef>
                <a:spcPts val="800"/>
              </a:spcBef>
              <a:spcAft>
                <a:spcPts val="0"/>
              </a:spcAft>
              <a:buSzPct val="79166"/>
              <a:buNone/>
            </a:pPr>
            <a:r>
              <a:rPr lang="en-GB" sz="2400" b="1" i="1">
                <a:solidFill>
                  <a:schemeClr val="accent1"/>
                </a:solidFill>
                <a:latin typeface="Calibri" panose="020F0502020204030204" pitchFamily="34" charset="0"/>
                <a:ea typeface="Calibri"/>
                <a:cs typeface="Calibri" panose="020F0502020204030204" pitchFamily="34" charset="0"/>
                <a:sym typeface="Calibri"/>
              </a:rPr>
              <a:t>Now is the time to Research and Plan…</a:t>
            </a:r>
            <a:endParaRPr>
              <a:latin typeface="Calibri" panose="020F0502020204030204" pitchFamily="34" charset="0"/>
              <a:cs typeface="Calibri" panose="020F0502020204030204" pitchFamily="34" charset="0"/>
            </a:endParaRPr>
          </a:p>
          <a:p>
            <a:pPr marL="0" lvl="0" indent="0" algn="just" rtl="0">
              <a:lnSpc>
                <a:spcPct val="100000"/>
              </a:lnSpc>
              <a:spcBef>
                <a:spcPts val="800"/>
              </a:spcBef>
              <a:spcAft>
                <a:spcPts val="0"/>
              </a:spcAft>
              <a:buSzPct val="79166"/>
              <a:buNone/>
            </a:pPr>
            <a:r>
              <a:rPr lang="en-GB" sz="2400" b="1">
                <a:solidFill>
                  <a:schemeClr val="dk2"/>
                </a:solidFill>
                <a:latin typeface="Calibri" panose="020F0502020204030204" pitchFamily="34" charset="0"/>
                <a:ea typeface="Calibri"/>
                <a:cs typeface="Calibri" panose="020F0502020204030204" pitchFamily="34" charset="0"/>
                <a:sym typeface="Calibri"/>
              </a:rPr>
              <a:t> </a:t>
            </a:r>
            <a:endParaRPr>
              <a:latin typeface="Calibri" panose="020F0502020204030204" pitchFamily="34" charset="0"/>
              <a:cs typeface="Calibri" panose="020F0502020204030204" pitchFamily="34" charset="0"/>
            </a:endParaRPr>
          </a:p>
          <a:p>
            <a:pPr marL="254000" lvl="0" indent="-249555" algn="just"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Use the tools on the careers section of the school website, speak to staff, email any careers/ employment questions you may have to </a:t>
            </a:r>
            <a:r>
              <a:rPr lang="en-GB" sz="2400" u="sng">
                <a:solidFill>
                  <a:schemeClr val="hlink"/>
                </a:solidFill>
                <a:latin typeface="Calibri" panose="020F0502020204030204" pitchFamily="34" charset="0"/>
                <a:ea typeface="Calibri"/>
                <a:cs typeface="Calibri" panose="020F0502020204030204" pitchFamily="34" charset="0"/>
                <a:sym typeface="Calibri"/>
                <a:hlinkClick r:id="rId3"/>
              </a:rPr>
              <a:t>careers@paigntonacdemy.org</a:t>
            </a:r>
            <a:r>
              <a:rPr lang="en-GB" sz="2400">
                <a:latin typeface="Calibri" panose="020F0502020204030204" pitchFamily="34" charset="0"/>
                <a:ea typeface="Calibri"/>
                <a:cs typeface="Calibri" panose="020F0502020204030204" pitchFamily="34" charset="0"/>
                <a:sym typeface="Calibri"/>
              </a:rPr>
              <a:t> </a:t>
            </a:r>
            <a:endParaRPr>
              <a:latin typeface="Calibri" panose="020F0502020204030204" pitchFamily="34" charset="0"/>
              <a:cs typeface="Calibri" panose="020F0502020204030204" pitchFamily="34" charset="0"/>
            </a:endParaRPr>
          </a:p>
          <a:p>
            <a:pPr marL="254000" lvl="0" indent="-165100" algn="just" rtl="0">
              <a:lnSpc>
                <a:spcPct val="100000"/>
              </a:lnSpc>
              <a:spcBef>
                <a:spcPts val="800"/>
              </a:spcBef>
              <a:spcAft>
                <a:spcPts val="0"/>
              </a:spcAft>
              <a:buSzPct val="79166"/>
              <a:buFont typeface="Arial"/>
              <a:buNone/>
            </a:pPr>
            <a:endParaRPr sz="2400">
              <a:latin typeface="Calibri" panose="020F0502020204030204" pitchFamily="34" charset="0"/>
              <a:ea typeface="Calibri"/>
              <a:cs typeface="Calibri" panose="020F0502020204030204" pitchFamily="34" charset="0"/>
              <a:sym typeface="Calibri"/>
            </a:endParaRPr>
          </a:p>
          <a:p>
            <a:pPr marL="254000" lvl="0" indent="-249555" algn="just"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If you want to go to University you should be investigating what type of course would interest you or what course you will need to do in order to be employed in your chosen career. Use </a:t>
            </a:r>
            <a:r>
              <a:rPr lang="en-GB" sz="2400" u="sng">
                <a:solidFill>
                  <a:schemeClr val="hlink"/>
                </a:solidFill>
                <a:latin typeface="Calibri" panose="020F0502020204030204" pitchFamily="34" charset="0"/>
                <a:ea typeface="Calibri"/>
                <a:cs typeface="Calibri" panose="020F0502020204030204" pitchFamily="34" charset="0"/>
                <a:sym typeface="Calibri"/>
                <a:hlinkClick r:id="rId4"/>
              </a:rPr>
              <a:t>www.ucas.com</a:t>
            </a:r>
            <a:r>
              <a:rPr lang="en-GB" sz="2400">
                <a:latin typeface="Calibri" panose="020F0502020204030204" pitchFamily="34" charset="0"/>
                <a:ea typeface="Calibri"/>
                <a:cs typeface="Calibri" panose="020F0502020204030204" pitchFamily="34" charset="0"/>
                <a:sym typeface="Calibri"/>
              </a:rPr>
              <a:t> </a:t>
            </a:r>
            <a:endParaRPr>
              <a:latin typeface="Calibri" panose="020F0502020204030204" pitchFamily="34" charset="0"/>
              <a:cs typeface="Calibri" panose="020F0502020204030204" pitchFamily="34" charset="0"/>
            </a:endParaRPr>
          </a:p>
          <a:p>
            <a:pPr marL="254000" lvl="0" indent="-203200" algn="l" rtl="0">
              <a:lnSpc>
                <a:spcPct val="100000"/>
              </a:lnSpc>
              <a:spcBef>
                <a:spcPts val="800"/>
              </a:spcBef>
              <a:spcAft>
                <a:spcPts val="0"/>
              </a:spcAft>
              <a:buSzPct val="78571"/>
              <a:buNone/>
            </a:pPr>
            <a:endParaRPr>
              <a:latin typeface="Calibri" panose="020F0502020204030204" pitchFamily="34" charset="0"/>
              <a:cs typeface="Calibri" panose="020F0502020204030204" pitchFamily="34" charset="0"/>
            </a:endParaRPr>
          </a:p>
        </p:txBody>
      </p:sp>
      <p:pic>
        <p:nvPicPr>
          <p:cNvPr id="351" name="Google Shape;351;p31"/>
          <p:cNvPicPr preferRelativeResize="0"/>
          <p:nvPr/>
        </p:nvPicPr>
        <p:blipFill rotWithShape="1">
          <a:blip r:embed="rId5">
            <a:alphaModFix/>
          </a:blip>
          <a:srcRect/>
          <a:stretch/>
        </p:blipFill>
        <p:spPr>
          <a:xfrm>
            <a:off x="7507987" y="4283486"/>
            <a:ext cx="790536" cy="679019"/>
          </a:xfrm>
          <a:prstGeom prst="rect">
            <a:avLst/>
          </a:prstGeom>
          <a:noFill/>
          <a:ln>
            <a:noFill/>
          </a:ln>
        </p:spPr>
      </p:pic>
      <p:pic>
        <p:nvPicPr>
          <p:cNvPr id="352" name="Google Shape;352;p31"/>
          <p:cNvPicPr preferRelativeResize="0"/>
          <p:nvPr/>
        </p:nvPicPr>
        <p:blipFill rotWithShape="1">
          <a:blip r:embed="rId6">
            <a:alphaModFix/>
          </a:blip>
          <a:srcRect/>
          <a:stretch/>
        </p:blipFill>
        <p:spPr>
          <a:xfrm>
            <a:off x="358008" y="48650"/>
            <a:ext cx="2830694" cy="19343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Clr>
                <a:schemeClr val="accent1"/>
              </a:buClr>
              <a:buSzPts val="2700"/>
              <a:buFont typeface="Calibri"/>
              <a:buNone/>
            </a:pPr>
            <a:r>
              <a:rPr lang="en-GB" b="1" dirty="0">
                <a:latin typeface="Calibri" panose="020F0502020204030204" pitchFamily="34" charset="0"/>
                <a:ea typeface="Calibri"/>
                <a:cs typeface="Calibri" panose="020F0502020204030204" pitchFamily="34" charset="0"/>
                <a:sym typeface="Calibri"/>
              </a:rPr>
              <a:t>Applying</a:t>
            </a:r>
            <a:endParaRPr dirty="0">
              <a:latin typeface="Calibri" panose="020F0502020204030204" pitchFamily="34" charset="0"/>
              <a:cs typeface="Calibri" panose="020F0502020204030204" pitchFamily="34" charset="0"/>
            </a:endParaRPr>
          </a:p>
        </p:txBody>
      </p:sp>
      <p:sp>
        <p:nvSpPr>
          <p:cNvPr id="359" name="Google Shape;359;p32"/>
          <p:cNvSpPr txBox="1">
            <a:spLocks noGrp="1"/>
          </p:cNvSpPr>
          <p:nvPr>
            <p:ph type="body" idx="1"/>
          </p:nvPr>
        </p:nvSpPr>
        <p:spPr>
          <a:xfrm>
            <a:off x="508000" y="1160585"/>
            <a:ext cx="6447600" cy="3370500"/>
          </a:xfrm>
          <a:prstGeom prst="rect">
            <a:avLst/>
          </a:prstGeom>
          <a:noFill/>
          <a:ln>
            <a:noFill/>
          </a:ln>
        </p:spPr>
        <p:txBody>
          <a:bodyPr spcFirstLastPara="1" wrap="square" lIns="68575" tIns="34275" rIns="68575" bIns="34275" anchor="t" anchorCtr="0">
            <a:normAutofit fontScale="85000" lnSpcReduction="20000"/>
          </a:bodyPr>
          <a:lstStyle/>
          <a:p>
            <a:pPr marL="254000" lvl="0" indent="-245902" algn="just" rtl="0">
              <a:lnSpc>
                <a:spcPct val="100000"/>
              </a:lnSpc>
              <a:spcBef>
                <a:spcPts val="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Make sure you submit early </a:t>
            </a:r>
            <a:endParaRPr>
              <a:latin typeface="Calibri" panose="020F0502020204030204" pitchFamily="34" charset="0"/>
              <a:cs typeface="Calibri" panose="020F0502020204030204" pitchFamily="34" charset="0"/>
            </a:endParaRPr>
          </a:p>
          <a:p>
            <a:pPr marL="0" lvl="0" indent="0" algn="just" rtl="0">
              <a:lnSpc>
                <a:spcPct val="100000"/>
              </a:lnSpc>
              <a:spcBef>
                <a:spcPts val="800"/>
              </a:spcBef>
              <a:spcAft>
                <a:spcPts val="0"/>
              </a:spcAft>
              <a:buSzPct val="79166"/>
              <a:buNone/>
            </a:pPr>
            <a:r>
              <a:rPr lang="en-GB" sz="2400">
                <a:solidFill>
                  <a:schemeClr val="dk1"/>
                </a:solidFill>
                <a:latin typeface="Calibri" panose="020F0502020204030204" pitchFamily="34" charset="0"/>
                <a:ea typeface="Calibri"/>
                <a:cs typeface="Calibri" panose="020F0502020204030204" pitchFamily="34" charset="0"/>
                <a:sym typeface="Calibri"/>
              </a:rPr>
              <a:t>(By Feb ½ term).</a:t>
            </a:r>
            <a:endParaRPr>
              <a:latin typeface="Calibri" panose="020F0502020204030204" pitchFamily="34" charset="0"/>
              <a:cs typeface="Calibri" panose="020F0502020204030204" pitchFamily="34" charset="0"/>
            </a:endParaRPr>
          </a:p>
          <a:p>
            <a:pPr marL="254000" lvl="0" indent="-245902" algn="just"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Check spellings and grammar.</a:t>
            </a:r>
            <a:endParaRPr>
              <a:latin typeface="Calibri" panose="020F0502020204030204" pitchFamily="34" charset="0"/>
              <a:cs typeface="Calibri" panose="020F0502020204030204" pitchFamily="34" charset="0"/>
            </a:endParaRPr>
          </a:p>
          <a:p>
            <a:pPr marL="254000" lvl="0" indent="-245902" algn="just"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Be honest. </a:t>
            </a:r>
            <a:endParaRPr>
              <a:latin typeface="Calibri" panose="020F0502020204030204" pitchFamily="34" charset="0"/>
              <a:cs typeface="Calibri" panose="020F0502020204030204" pitchFamily="34" charset="0"/>
            </a:endParaRPr>
          </a:p>
          <a:p>
            <a:pPr marL="254000" lvl="0" indent="-245902" algn="just"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Be clear.</a:t>
            </a:r>
            <a:endParaRPr>
              <a:latin typeface="Calibri" panose="020F0502020204030204" pitchFamily="34" charset="0"/>
              <a:cs typeface="Calibri" panose="020F0502020204030204" pitchFamily="34" charset="0"/>
            </a:endParaRPr>
          </a:p>
          <a:p>
            <a:pPr marL="254000" lvl="0" indent="-245902" algn="l"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Relevant unspent convictions, National Insurance, Disabilities, Nationality, Next of Kin, Resident in the country/ or EU, Predicted grades.</a:t>
            </a:r>
            <a:endParaRPr>
              <a:latin typeface="Calibri" panose="020F0502020204030204" pitchFamily="34" charset="0"/>
              <a:cs typeface="Calibri" panose="020F0502020204030204" pitchFamily="34" charset="0"/>
            </a:endParaRPr>
          </a:p>
          <a:p>
            <a:pPr marL="254000" lvl="0" indent="-245902" algn="just"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Check and double check.</a:t>
            </a:r>
            <a:endParaRPr>
              <a:latin typeface="Calibri" panose="020F0502020204030204" pitchFamily="34" charset="0"/>
              <a:cs typeface="Calibri" panose="020F0502020204030204" pitchFamily="34" charset="0"/>
            </a:endParaRPr>
          </a:p>
          <a:p>
            <a:pPr marL="254000" lvl="0" indent="-245902" algn="just"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Use an email address other than your school one</a:t>
            </a:r>
            <a:endParaRPr>
              <a:latin typeface="Calibri" panose="020F0502020204030204" pitchFamily="34" charset="0"/>
              <a:cs typeface="Calibri" panose="020F0502020204030204" pitchFamily="34" charset="0"/>
            </a:endParaRPr>
          </a:p>
          <a:p>
            <a:pPr marL="254000" lvl="0" indent="-190500" algn="l" rtl="0">
              <a:lnSpc>
                <a:spcPct val="100000"/>
              </a:lnSpc>
              <a:spcBef>
                <a:spcPts val="800"/>
              </a:spcBef>
              <a:spcAft>
                <a:spcPts val="0"/>
              </a:spcAft>
              <a:buSzPct val="78571"/>
              <a:buNone/>
            </a:pPr>
            <a:endParaRPr>
              <a:latin typeface="Calibri" panose="020F0502020204030204" pitchFamily="34" charset="0"/>
              <a:cs typeface="Calibri" panose="020F0502020204030204" pitchFamily="34" charset="0"/>
            </a:endParaRPr>
          </a:p>
        </p:txBody>
      </p:sp>
      <p:pic>
        <p:nvPicPr>
          <p:cNvPr id="360" name="Google Shape;360;p32"/>
          <p:cNvPicPr preferRelativeResize="0"/>
          <p:nvPr/>
        </p:nvPicPr>
        <p:blipFill rotWithShape="1">
          <a:blip r:embed="rId3">
            <a:alphaModFix/>
          </a:blip>
          <a:srcRect/>
          <a:stretch/>
        </p:blipFill>
        <p:spPr>
          <a:xfrm>
            <a:off x="7216727" y="4318859"/>
            <a:ext cx="790536" cy="679019"/>
          </a:xfrm>
          <a:prstGeom prst="rect">
            <a:avLst/>
          </a:prstGeom>
          <a:noFill/>
          <a:ln>
            <a:noFill/>
          </a:ln>
        </p:spPr>
      </p:pic>
      <p:pic>
        <p:nvPicPr>
          <p:cNvPr id="361" name="Google Shape;361;p32"/>
          <p:cNvPicPr preferRelativeResize="0"/>
          <p:nvPr/>
        </p:nvPicPr>
        <p:blipFill rotWithShape="1">
          <a:blip r:embed="rId4">
            <a:alphaModFix/>
          </a:blip>
          <a:srcRect/>
          <a:stretch/>
        </p:blipFill>
        <p:spPr>
          <a:xfrm>
            <a:off x="5021606" y="642922"/>
            <a:ext cx="2195121" cy="16097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body" idx="1"/>
          </p:nvPr>
        </p:nvSpPr>
        <p:spPr>
          <a:xfrm>
            <a:off x="437054" y="958278"/>
            <a:ext cx="4857960" cy="2923500"/>
          </a:xfrm>
          <a:prstGeom prst="rect">
            <a:avLst/>
          </a:prstGeom>
          <a:noFill/>
          <a:ln>
            <a:noFill/>
          </a:ln>
        </p:spPr>
        <p:txBody>
          <a:bodyPr spcFirstLastPara="1" wrap="square" lIns="68575" tIns="34275" rIns="68575" bIns="34275" anchor="t" anchorCtr="0">
            <a:normAutofit fontScale="85000" lnSpcReduction="20000"/>
          </a:bodyPr>
          <a:lstStyle/>
          <a:p>
            <a:pPr marL="254000" lvl="0" indent="-254000" algn="l" rtl="0">
              <a:lnSpc>
                <a:spcPct val="100000"/>
              </a:lnSpc>
              <a:spcBef>
                <a:spcPts val="0"/>
              </a:spcBef>
              <a:spcAft>
                <a:spcPts val="0"/>
              </a:spcAft>
              <a:buSzPct val="79166"/>
              <a:buFont typeface="Arial"/>
              <a:buChar char="•"/>
            </a:pPr>
            <a:r>
              <a:rPr lang="en-GB" sz="2400" dirty="0">
                <a:solidFill>
                  <a:schemeClr val="dk1"/>
                </a:solidFill>
                <a:latin typeface="Calibri" panose="020F0502020204030204" pitchFamily="34" charset="0"/>
                <a:ea typeface="Calibri"/>
                <a:cs typeface="Calibri" panose="020F0502020204030204" pitchFamily="34" charset="0"/>
                <a:sym typeface="Calibri"/>
              </a:rPr>
              <a:t>Attend Open Event (Last events early Jan) </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9166"/>
              <a:buFont typeface="Arial"/>
              <a:buChar char="•"/>
            </a:pPr>
            <a:r>
              <a:rPr lang="en-GB" sz="2400" dirty="0">
                <a:solidFill>
                  <a:schemeClr val="dk1"/>
                </a:solidFill>
                <a:latin typeface="Calibri" panose="020F0502020204030204" pitchFamily="34" charset="0"/>
                <a:ea typeface="Calibri"/>
                <a:cs typeface="Calibri" panose="020F0502020204030204" pitchFamily="34" charset="0"/>
                <a:sym typeface="Calibri"/>
              </a:rPr>
              <a:t>Research Ideas </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9166"/>
              <a:buFont typeface="Arial"/>
              <a:buChar char="•"/>
            </a:pPr>
            <a:r>
              <a:rPr lang="en-GB" sz="2400" dirty="0">
                <a:solidFill>
                  <a:schemeClr val="dk1"/>
                </a:solidFill>
                <a:latin typeface="Calibri" panose="020F0502020204030204" pitchFamily="34" charset="0"/>
                <a:ea typeface="Calibri"/>
                <a:cs typeface="Calibri" panose="020F0502020204030204" pitchFamily="34" charset="0"/>
                <a:sym typeface="Calibri"/>
              </a:rPr>
              <a:t>Apply (by Feb ½ Term)</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9166"/>
              <a:buFont typeface="Arial"/>
              <a:buChar char="•"/>
            </a:pPr>
            <a:r>
              <a:rPr lang="en-GB" sz="2400" dirty="0">
                <a:solidFill>
                  <a:schemeClr val="dk1"/>
                </a:solidFill>
                <a:latin typeface="Calibri" panose="020F0502020204030204" pitchFamily="34" charset="0"/>
                <a:ea typeface="Calibri"/>
                <a:cs typeface="Calibri" panose="020F0502020204030204" pitchFamily="34" charset="0"/>
                <a:sym typeface="Calibri"/>
              </a:rPr>
              <a:t>Attend an Interview</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9166"/>
              <a:buFont typeface="Arial"/>
              <a:buChar char="•"/>
            </a:pPr>
            <a:r>
              <a:rPr lang="en-GB" sz="2400" dirty="0">
                <a:solidFill>
                  <a:schemeClr val="dk1"/>
                </a:solidFill>
                <a:latin typeface="Calibri" panose="020F0502020204030204" pitchFamily="34" charset="0"/>
                <a:ea typeface="Calibri"/>
                <a:cs typeface="Calibri" panose="020F0502020204030204" pitchFamily="34" charset="0"/>
                <a:sym typeface="Calibri"/>
              </a:rPr>
              <a:t>Confirmation(offer)</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9166"/>
              <a:buFont typeface="Arial"/>
              <a:buChar char="•"/>
            </a:pPr>
            <a:r>
              <a:rPr lang="en-GB" sz="2400" dirty="0">
                <a:solidFill>
                  <a:schemeClr val="dk1"/>
                </a:solidFill>
                <a:latin typeface="Calibri" panose="020F0502020204030204" pitchFamily="34" charset="0"/>
                <a:ea typeface="Calibri"/>
                <a:cs typeface="Calibri" panose="020F0502020204030204" pitchFamily="34" charset="0"/>
                <a:sym typeface="Calibri"/>
              </a:rPr>
              <a:t>Exams</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9166"/>
              <a:buFont typeface="Arial"/>
              <a:buChar char="•"/>
            </a:pPr>
            <a:r>
              <a:rPr lang="en-GB" sz="2400" dirty="0">
                <a:solidFill>
                  <a:schemeClr val="dk1"/>
                </a:solidFill>
                <a:latin typeface="Calibri" panose="020F0502020204030204" pitchFamily="34" charset="0"/>
                <a:ea typeface="Calibri"/>
                <a:cs typeface="Calibri" panose="020F0502020204030204" pitchFamily="34" charset="0"/>
                <a:sym typeface="Calibri"/>
              </a:rPr>
              <a:t>Welcome Days</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9166"/>
              <a:buFont typeface="Arial"/>
              <a:buChar char="•"/>
            </a:pPr>
            <a:r>
              <a:rPr lang="en-GB" sz="2400" dirty="0">
                <a:solidFill>
                  <a:schemeClr val="dk1"/>
                </a:solidFill>
                <a:latin typeface="Calibri" panose="020F0502020204030204" pitchFamily="34" charset="0"/>
                <a:ea typeface="Calibri"/>
                <a:cs typeface="Calibri" panose="020F0502020204030204" pitchFamily="34" charset="0"/>
                <a:sym typeface="Calibri"/>
              </a:rPr>
              <a:t>Enrolment</a:t>
            </a:r>
            <a:endParaRPr dirty="0">
              <a:latin typeface="Calibri" panose="020F0502020204030204" pitchFamily="34" charset="0"/>
              <a:cs typeface="Calibri" panose="020F0502020204030204" pitchFamily="34" charset="0"/>
            </a:endParaRPr>
          </a:p>
          <a:p>
            <a:pPr marL="254000" lvl="0" indent="-203200" algn="l" rtl="0">
              <a:lnSpc>
                <a:spcPct val="100000"/>
              </a:lnSpc>
              <a:spcBef>
                <a:spcPts val="800"/>
              </a:spcBef>
              <a:spcAft>
                <a:spcPts val="0"/>
              </a:spcAft>
              <a:buSzPct val="78571"/>
              <a:buNone/>
            </a:pPr>
            <a:endParaRPr dirty="0">
              <a:latin typeface="Calibri" panose="020F0502020204030204" pitchFamily="34" charset="0"/>
              <a:cs typeface="Calibri" panose="020F0502020204030204" pitchFamily="34" charset="0"/>
            </a:endParaRPr>
          </a:p>
        </p:txBody>
      </p:sp>
      <p:pic>
        <p:nvPicPr>
          <p:cNvPr id="368" name="Google Shape;368;p33"/>
          <p:cNvPicPr preferRelativeResize="0"/>
          <p:nvPr/>
        </p:nvPicPr>
        <p:blipFill rotWithShape="1">
          <a:blip r:embed="rId3">
            <a:alphaModFix/>
          </a:blip>
          <a:srcRect/>
          <a:stretch/>
        </p:blipFill>
        <p:spPr>
          <a:xfrm>
            <a:off x="7465784" y="4180932"/>
            <a:ext cx="790536" cy="679019"/>
          </a:xfrm>
          <a:prstGeom prst="rect">
            <a:avLst/>
          </a:prstGeom>
          <a:noFill/>
          <a:ln>
            <a:noFill/>
          </a:ln>
        </p:spPr>
      </p:pic>
      <p:sp>
        <p:nvSpPr>
          <p:cNvPr id="369" name="Google Shape;369;p33"/>
          <p:cNvSpPr txBox="1"/>
          <p:nvPr/>
        </p:nvSpPr>
        <p:spPr>
          <a:xfrm>
            <a:off x="-521315" y="203576"/>
            <a:ext cx="6447600" cy="799500"/>
          </a:xfrm>
          <a:prstGeom prst="rect">
            <a:avLst/>
          </a:prstGeom>
          <a:noFill/>
          <a:ln>
            <a:noFill/>
          </a:ln>
        </p:spPr>
        <p:txBody>
          <a:bodyPr spcFirstLastPara="1" wrap="square" lIns="68575" tIns="34275" rIns="68575" bIns="34275" anchor="t" anchorCtr="0">
            <a:normAutofit/>
          </a:bodyPr>
          <a:lstStyle/>
          <a:p>
            <a:pPr marL="0" marR="0" lvl="0" indent="0" algn="ctr" rtl="0">
              <a:lnSpc>
                <a:spcPct val="100000"/>
              </a:lnSpc>
              <a:spcBef>
                <a:spcPts val="0"/>
              </a:spcBef>
              <a:spcAft>
                <a:spcPts val="0"/>
              </a:spcAft>
              <a:buClr>
                <a:schemeClr val="accent1"/>
              </a:buClr>
              <a:buSzPts val="2700"/>
              <a:buFont typeface="Calibri"/>
              <a:buNone/>
            </a:pPr>
            <a:r>
              <a:rPr lang="en-GB" sz="2700" b="1" i="0" u="none" strike="noStrike" cap="none" dirty="0">
                <a:solidFill>
                  <a:schemeClr val="accent1"/>
                </a:solidFill>
                <a:latin typeface="Calibri" panose="020F0502020204030204" pitchFamily="34" charset="0"/>
                <a:ea typeface="Calibri"/>
                <a:cs typeface="Calibri" panose="020F0502020204030204" pitchFamily="34" charset="0"/>
                <a:sym typeface="Calibri"/>
              </a:rPr>
              <a:t>The process… </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70" name="Google Shape;370;p33" descr="What is business process? Definition and real life examples!"/>
          <p:cNvPicPr preferRelativeResize="0"/>
          <p:nvPr/>
        </p:nvPicPr>
        <p:blipFill rotWithShape="1">
          <a:blip r:embed="rId4">
            <a:alphaModFix/>
          </a:blip>
          <a:srcRect/>
          <a:stretch/>
        </p:blipFill>
        <p:spPr>
          <a:xfrm>
            <a:off x="3827518" y="1847154"/>
            <a:ext cx="3298147" cy="15929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4"/>
          <p:cNvSpPr txBox="1"/>
          <p:nvPr/>
        </p:nvSpPr>
        <p:spPr>
          <a:xfrm>
            <a:off x="2035088" y="-647363"/>
            <a:ext cx="4914300" cy="284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1" u="none" strike="noStrike" cap="none">
                <a:solidFill>
                  <a:srgbClr val="FC5C30"/>
                </a:solidFill>
                <a:latin typeface="Calibri" panose="020F0502020204030204" pitchFamily="34" charset="0"/>
                <a:ea typeface="Trebuchet MS"/>
                <a:cs typeface="Calibri" panose="020F0502020204030204" pitchFamily="34" charset="0"/>
                <a:sym typeface="Trebuchet MS"/>
              </a:rPr>
              <a:t>One place for all your careers information.</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77" name="Google Shape;377;p34"/>
          <p:cNvSpPr/>
          <p:nvPr/>
        </p:nvSpPr>
        <p:spPr>
          <a:xfrm>
            <a:off x="383344" y="145073"/>
            <a:ext cx="6643500" cy="48534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378" name="Google Shape;378;p34"/>
          <p:cNvSpPr/>
          <p:nvPr/>
        </p:nvSpPr>
        <p:spPr>
          <a:xfrm>
            <a:off x="490747" y="278960"/>
            <a:ext cx="6428700" cy="45855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cxnSp>
        <p:nvCxnSpPr>
          <p:cNvPr id="379" name="Google Shape;379;p34"/>
          <p:cNvCxnSpPr/>
          <p:nvPr/>
        </p:nvCxnSpPr>
        <p:spPr>
          <a:xfrm>
            <a:off x="2222708" y="1119960"/>
            <a:ext cx="3900" cy="3663000"/>
          </a:xfrm>
          <a:prstGeom prst="straightConnector1">
            <a:avLst/>
          </a:prstGeom>
          <a:noFill/>
          <a:ln w="12700" cap="rnd" cmpd="sng">
            <a:solidFill>
              <a:srgbClr val="F6D000"/>
            </a:solidFill>
            <a:prstDash val="solid"/>
            <a:round/>
            <a:headEnd type="none" w="sm" len="sm"/>
            <a:tailEnd type="none" w="sm" len="sm"/>
          </a:ln>
        </p:spPr>
      </p:cxnSp>
      <p:cxnSp>
        <p:nvCxnSpPr>
          <p:cNvPr id="380" name="Google Shape;380;p34"/>
          <p:cNvCxnSpPr/>
          <p:nvPr/>
        </p:nvCxnSpPr>
        <p:spPr>
          <a:xfrm>
            <a:off x="3752878" y="1196147"/>
            <a:ext cx="19200" cy="3668400"/>
          </a:xfrm>
          <a:prstGeom prst="straightConnector1">
            <a:avLst/>
          </a:prstGeom>
          <a:noFill/>
          <a:ln w="12700" cap="rnd" cmpd="sng">
            <a:solidFill>
              <a:srgbClr val="F6D000"/>
            </a:solidFill>
            <a:prstDash val="solid"/>
            <a:round/>
            <a:headEnd type="none" w="sm" len="sm"/>
            <a:tailEnd type="none" w="sm" len="sm"/>
          </a:ln>
        </p:spPr>
      </p:cxnSp>
      <p:sp>
        <p:nvSpPr>
          <p:cNvPr id="381" name="Google Shape;381;p34"/>
          <p:cNvSpPr txBox="1"/>
          <p:nvPr/>
        </p:nvSpPr>
        <p:spPr>
          <a:xfrm>
            <a:off x="608828" y="391658"/>
            <a:ext cx="6192600" cy="484800"/>
          </a:xfrm>
          <a:prstGeom prst="rect">
            <a:avLst/>
          </a:prstGeom>
          <a:solidFill>
            <a:schemeClr val="accent1"/>
          </a:solidFill>
          <a:ln w="19050" cap="flat" cmpd="sng">
            <a:solidFill>
              <a:srgbClr val="93231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2700"/>
              <a:buFont typeface="Calibri"/>
              <a:buNone/>
            </a:pPr>
            <a:r>
              <a:rPr lang="en-GB" sz="2700" b="1" i="0" u="none" strike="noStrike" cap="none">
                <a:solidFill>
                  <a:schemeClr val="lt1"/>
                </a:solidFill>
                <a:latin typeface="Calibri" panose="020F0502020204030204" pitchFamily="34" charset="0"/>
                <a:ea typeface="Calibri"/>
                <a:cs typeface="Calibri" panose="020F0502020204030204" pitchFamily="34" charset="0"/>
                <a:sym typeface="Calibri"/>
              </a:rPr>
              <a:t>Pathways: Which are you thinking of?</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82" name="Google Shape;382;p34"/>
          <p:cNvSpPr/>
          <p:nvPr/>
        </p:nvSpPr>
        <p:spPr>
          <a:xfrm>
            <a:off x="702682" y="934725"/>
            <a:ext cx="1399200" cy="405900"/>
          </a:xfrm>
          <a:prstGeom prst="rect">
            <a:avLst/>
          </a:prstGeom>
          <a:solidFill>
            <a:srgbClr val="FF000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panose="020F0502020204030204" pitchFamily="34" charset="0"/>
                <a:ea typeface="Trebuchet MS"/>
                <a:cs typeface="Calibri" panose="020F0502020204030204" pitchFamily="34" charset="0"/>
                <a:sym typeface="Trebuchet MS"/>
              </a:rPr>
              <a:t>Academic</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83" name="Google Shape;383;p34"/>
          <p:cNvSpPr/>
          <p:nvPr/>
        </p:nvSpPr>
        <p:spPr>
          <a:xfrm>
            <a:off x="2298640" y="925010"/>
            <a:ext cx="1402200" cy="415500"/>
          </a:xfrm>
          <a:prstGeom prst="rect">
            <a:avLst/>
          </a:prstGeom>
          <a:solidFill>
            <a:srgbClr val="FFC00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panose="020F0502020204030204" pitchFamily="34" charset="0"/>
                <a:ea typeface="Trebuchet MS"/>
                <a:cs typeface="Calibri" panose="020F0502020204030204" pitchFamily="34" charset="0"/>
                <a:sym typeface="Trebuchet MS"/>
              </a:rPr>
              <a:t>Vocational</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84" name="Google Shape;384;p34"/>
          <p:cNvSpPr/>
          <p:nvPr/>
        </p:nvSpPr>
        <p:spPr>
          <a:xfrm>
            <a:off x="3873040" y="923337"/>
            <a:ext cx="1410000" cy="4197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panose="020F0502020204030204" pitchFamily="34" charset="0"/>
                <a:ea typeface="Trebuchet MS"/>
                <a:cs typeface="Calibri" panose="020F0502020204030204" pitchFamily="34" charset="0"/>
                <a:sym typeface="Trebuchet MS"/>
              </a:rPr>
              <a:t>Work-based</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85" name="Google Shape;385;p34"/>
          <p:cNvSpPr/>
          <p:nvPr/>
        </p:nvSpPr>
        <p:spPr>
          <a:xfrm>
            <a:off x="702682" y="1474456"/>
            <a:ext cx="1403700" cy="759900"/>
          </a:xfrm>
          <a:prstGeom prst="rect">
            <a:avLst/>
          </a:prstGeom>
          <a:solidFill>
            <a:srgbClr val="FF000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Calibri" panose="020F0502020204030204" pitchFamily="34" charset="0"/>
                <a:ea typeface="Trebuchet MS"/>
                <a:cs typeface="Calibri" panose="020F0502020204030204" pitchFamily="34" charset="0"/>
                <a:sym typeface="Trebuchet MS"/>
              </a:rPr>
              <a:t>A levels </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86" name="Google Shape;386;p34"/>
          <p:cNvSpPr/>
          <p:nvPr/>
        </p:nvSpPr>
        <p:spPr>
          <a:xfrm>
            <a:off x="2283114" y="1474456"/>
            <a:ext cx="1409100" cy="759900"/>
          </a:xfrm>
          <a:prstGeom prst="rect">
            <a:avLst/>
          </a:prstGeom>
          <a:solidFill>
            <a:srgbClr val="FFC00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Calibri" panose="020F0502020204030204" pitchFamily="34" charset="0"/>
                <a:ea typeface="Trebuchet MS"/>
                <a:cs typeface="Calibri" panose="020F0502020204030204" pitchFamily="34" charset="0"/>
                <a:sym typeface="Trebuchet MS"/>
              </a:rPr>
              <a:t>Applied General: e.g. BTEC</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87" name="Google Shape;387;p34"/>
          <p:cNvSpPr/>
          <p:nvPr/>
        </p:nvSpPr>
        <p:spPr>
          <a:xfrm>
            <a:off x="3792083" y="1476773"/>
            <a:ext cx="1548900" cy="7599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Calibri" panose="020F0502020204030204" pitchFamily="34" charset="0"/>
                <a:ea typeface="Trebuchet MS"/>
                <a:cs typeface="Calibri" panose="020F0502020204030204" pitchFamily="34" charset="0"/>
                <a:sym typeface="Trebuchet MS"/>
              </a:rPr>
              <a:t>Apprenticeship</a:t>
            </a:r>
            <a:r>
              <a:rPr lang="en-GB" sz="1500">
                <a:solidFill>
                  <a:schemeClr val="dk1"/>
                </a:solidFill>
                <a:latin typeface="Calibri" panose="020F0502020204030204" pitchFamily="34" charset="0"/>
                <a:ea typeface="Trebuchet MS"/>
                <a:cs typeface="Calibri" panose="020F0502020204030204" pitchFamily="34" charset="0"/>
                <a:sym typeface="Trebuchet MS"/>
              </a:rPr>
              <a:t>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pic>
        <p:nvPicPr>
          <p:cNvPr id="388" name="Google Shape;388;p34"/>
          <p:cNvPicPr preferRelativeResize="0"/>
          <p:nvPr/>
        </p:nvPicPr>
        <p:blipFill rotWithShape="1">
          <a:blip r:embed="rId3">
            <a:alphaModFix/>
          </a:blip>
          <a:srcRect/>
          <a:stretch/>
        </p:blipFill>
        <p:spPr>
          <a:xfrm>
            <a:off x="7571416" y="4319408"/>
            <a:ext cx="790536" cy="679019"/>
          </a:xfrm>
          <a:prstGeom prst="rect">
            <a:avLst/>
          </a:prstGeom>
          <a:noFill/>
          <a:ln>
            <a:noFill/>
          </a:ln>
        </p:spPr>
      </p:pic>
      <p:sp>
        <p:nvSpPr>
          <p:cNvPr id="389" name="Google Shape;389;p34"/>
          <p:cNvSpPr/>
          <p:nvPr/>
        </p:nvSpPr>
        <p:spPr>
          <a:xfrm>
            <a:off x="5478664" y="1476773"/>
            <a:ext cx="1412100" cy="7599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Calibri" panose="020F0502020204030204" pitchFamily="34" charset="0"/>
                <a:ea typeface="Trebuchet MS"/>
                <a:cs typeface="Calibri" panose="020F0502020204030204" pitchFamily="34" charset="0"/>
                <a:sym typeface="Trebuchet MS"/>
              </a:rPr>
              <a:t>T Level</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90" name="Google Shape;390;p34"/>
          <p:cNvSpPr/>
          <p:nvPr/>
        </p:nvSpPr>
        <p:spPr>
          <a:xfrm>
            <a:off x="5455109" y="934725"/>
            <a:ext cx="1410000" cy="4314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panose="020F0502020204030204" pitchFamily="34" charset="0"/>
                <a:ea typeface="Trebuchet MS"/>
                <a:cs typeface="Calibri" panose="020F0502020204030204" pitchFamily="34" charset="0"/>
                <a:sym typeface="Trebuchet MS"/>
              </a:rPr>
              <a:t>Academic/ Work-based</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cxnSp>
        <p:nvCxnSpPr>
          <p:cNvPr id="391" name="Google Shape;391;p34"/>
          <p:cNvCxnSpPr/>
          <p:nvPr/>
        </p:nvCxnSpPr>
        <p:spPr>
          <a:xfrm>
            <a:off x="5400254" y="1174334"/>
            <a:ext cx="19200" cy="3668400"/>
          </a:xfrm>
          <a:prstGeom prst="straightConnector1">
            <a:avLst/>
          </a:prstGeom>
          <a:noFill/>
          <a:ln w="12700" cap="rnd" cmpd="sng">
            <a:solidFill>
              <a:srgbClr val="F6D000"/>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5"/>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Clr>
                <a:schemeClr val="accent1"/>
              </a:buClr>
              <a:buSzPts val="2700"/>
              <a:buFont typeface="Calibri"/>
              <a:buNone/>
            </a:pPr>
            <a:r>
              <a:rPr lang="en-GB" b="1" dirty="0">
                <a:latin typeface="Calibri" panose="020F0502020204030204" pitchFamily="34" charset="0"/>
                <a:ea typeface="Calibri"/>
                <a:cs typeface="Calibri" panose="020F0502020204030204" pitchFamily="34" charset="0"/>
                <a:sym typeface="Calibri"/>
              </a:rPr>
              <a:t>HELP!</a:t>
            </a:r>
            <a:endParaRPr dirty="0">
              <a:latin typeface="Calibri" panose="020F0502020204030204" pitchFamily="34" charset="0"/>
              <a:cs typeface="Calibri" panose="020F0502020204030204" pitchFamily="34" charset="0"/>
            </a:endParaRPr>
          </a:p>
        </p:txBody>
      </p:sp>
      <p:sp>
        <p:nvSpPr>
          <p:cNvPr id="398" name="Google Shape;398;p35"/>
          <p:cNvSpPr txBox="1">
            <a:spLocks noGrp="1"/>
          </p:cNvSpPr>
          <p:nvPr>
            <p:ph type="body" idx="1"/>
          </p:nvPr>
        </p:nvSpPr>
        <p:spPr>
          <a:xfrm>
            <a:off x="508000" y="1255542"/>
            <a:ext cx="6447600" cy="3507600"/>
          </a:xfrm>
          <a:prstGeom prst="rect">
            <a:avLst/>
          </a:prstGeom>
          <a:noFill/>
          <a:ln w="9525" cap="flat" cmpd="sng">
            <a:solidFill>
              <a:schemeClr val="lt1"/>
            </a:solidFill>
            <a:prstDash val="solid"/>
            <a:round/>
            <a:headEnd type="none" w="sm" len="sm"/>
            <a:tailEnd type="none" w="sm" len="sm"/>
          </a:ln>
        </p:spPr>
        <p:txBody>
          <a:bodyPr spcFirstLastPara="1" wrap="square" lIns="68575" tIns="34275" rIns="68575" bIns="34275" anchor="t" anchorCtr="0">
            <a:normAutofit fontScale="77500" lnSpcReduction="20000"/>
          </a:bodyPr>
          <a:lstStyle/>
          <a:p>
            <a:pPr marL="254000" lvl="0" indent="-244951" algn="l" rtl="0">
              <a:lnSpc>
                <a:spcPct val="100000"/>
              </a:lnSpc>
              <a:spcBef>
                <a:spcPts val="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Chat with a teacher</a:t>
            </a:r>
            <a:endParaRPr>
              <a:latin typeface="Calibri" panose="020F0502020204030204" pitchFamily="34" charset="0"/>
              <a:cs typeface="Calibri" panose="020F0502020204030204" pitchFamily="34" charset="0"/>
            </a:endParaRPr>
          </a:p>
          <a:p>
            <a:pPr marL="254000" lvl="0" indent="-244951" algn="l"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Speak to either Mrs Hay or Mrs Vere in the Careers Office </a:t>
            </a:r>
            <a:endParaRPr>
              <a:latin typeface="Calibri" panose="020F0502020204030204" pitchFamily="34" charset="0"/>
              <a:cs typeface="Calibri" panose="020F0502020204030204" pitchFamily="34" charset="0"/>
            </a:endParaRPr>
          </a:p>
          <a:p>
            <a:pPr marL="254000" lvl="0" indent="-244951" algn="l" rtl="0">
              <a:lnSpc>
                <a:spcPct val="100000"/>
              </a:lnSpc>
              <a:spcBef>
                <a:spcPts val="800"/>
              </a:spcBef>
              <a:spcAft>
                <a:spcPts val="0"/>
              </a:spcAft>
              <a:buSzPct val="79165"/>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Drop in and speak to Mrs Deane or Mrs Barter in the library </a:t>
            </a:r>
            <a:endParaRPr sz="2400">
              <a:solidFill>
                <a:schemeClr val="dk1"/>
              </a:solidFill>
              <a:latin typeface="Calibri" panose="020F0502020204030204" pitchFamily="34" charset="0"/>
              <a:ea typeface="Calibri"/>
              <a:cs typeface="Calibri" panose="020F0502020204030204" pitchFamily="34" charset="0"/>
              <a:sym typeface="Calibri"/>
            </a:endParaRPr>
          </a:p>
          <a:p>
            <a:pPr marL="254000" lvl="0" indent="-244951" algn="l"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You can talk to your family or friends</a:t>
            </a:r>
            <a:endParaRPr>
              <a:latin typeface="Calibri" panose="020F0502020204030204" pitchFamily="34" charset="0"/>
              <a:cs typeface="Calibri" panose="020F0502020204030204" pitchFamily="34" charset="0"/>
            </a:endParaRPr>
          </a:p>
          <a:p>
            <a:pPr marL="254000" lvl="0" indent="-244951" algn="l" rtl="0">
              <a:lnSpc>
                <a:spcPct val="100000"/>
              </a:lnSpc>
              <a:spcBef>
                <a:spcPts val="800"/>
              </a:spcBef>
              <a:spcAft>
                <a:spcPts val="0"/>
              </a:spcAft>
              <a:buSzPct val="79165"/>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Email the school careers office:</a:t>
            </a:r>
            <a:r>
              <a:rPr lang="en-GB">
                <a:latin typeface="Calibri" panose="020F0502020204030204" pitchFamily="34" charset="0"/>
                <a:cs typeface="Calibri" panose="020F0502020204030204" pitchFamily="34" charset="0"/>
              </a:rPr>
              <a:t> </a:t>
            </a:r>
            <a:r>
              <a:rPr lang="en-GB" sz="2800" b="1" u="sng">
                <a:solidFill>
                  <a:schemeClr val="accent1"/>
                </a:solidFill>
                <a:latin typeface="Calibri" panose="020F0502020204030204" pitchFamily="34" charset="0"/>
                <a:ea typeface="Calibri"/>
                <a:cs typeface="Calibri" panose="020F0502020204030204" pitchFamily="34" charset="0"/>
                <a:sym typeface="Calibri"/>
              </a:rPr>
              <a:t>careers@paigntonacademy.org</a:t>
            </a:r>
            <a:endParaRPr sz="2800" b="1" u="sng">
              <a:solidFill>
                <a:schemeClr val="accent1"/>
              </a:solidFill>
              <a:latin typeface="Calibri" panose="020F0502020204030204" pitchFamily="34" charset="0"/>
              <a:ea typeface="Calibri"/>
              <a:cs typeface="Calibri" panose="020F0502020204030204" pitchFamily="34" charset="0"/>
              <a:sym typeface="Calibri"/>
            </a:endParaRPr>
          </a:p>
          <a:p>
            <a:pPr marL="254000" lvl="0" indent="-244951" algn="l"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Discuss your application with the College/ 6</a:t>
            </a:r>
            <a:r>
              <a:rPr lang="en-GB" sz="2400" baseline="30000">
                <a:solidFill>
                  <a:schemeClr val="dk1"/>
                </a:solidFill>
                <a:latin typeface="Calibri" panose="020F0502020204030204" pitchFamily="34" charset="0"/>
                <a:ea typeface="Calibri"/>
                <a:cs typeface="Calibri" panose="020F0502020204030204" pitchFamily="34" charset="0"/>
                <a:sym typeface="Calibri"/>
              </a:rPr>
              <a:t>th</a:t>
            </a:r>
            <a:r>
              <a:rPr lang="en-GB" sz="2400">
                <a:solidFill>
                  <a:schemeClr val="dk1"/>
                </a:solidFill>
                <a:latin typeface="Calibri" panose="020F0502020204030204" pitchFamily="34" charset="0"/>
                <a:ea typeface="Calibri"/>
                <a:cs typeface="Calibri" panose="020F0502020204030204" pitchFamily="34" charset="0"/>
                <a:sym typeface="Calibri"/>
              </a:rPr>
              <a:t> Form you are applying to.</a:t>
            </a:r>
            <a:endParaRPr>
              <a:latin typeface="Calibri" panose="020F0502020204030204" pitchFamily="34" charset="0"/>
              <a:cs typeface="Calibri" panose="020F0502020204030204" pitchFamily="34" charset="0"/>
            </a:endParaRPr>
          </a:p>
          <a:p>
            <a:pPr marL="254000" lvl="0" indent="-244951" algn="l"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Research and investigate using the schools Careers Hub</a:t>
            </a:r>
            <a:endParaRPr>
              <a:latin typeface="Calibri" panose="020F0502020204030204" pitchFamily="34" charset="0"/>
              <a:cs typeface="Calibri" panose="020F0502020204030204" pitchFamily="34" charset="0"/>
            </a:endParaRPr>
          </a:p>
          <a:p>
            <a:pPr marL="254000" lvl="0" indent="-244951" algn="l" rtl="0">
              <a:lnSpc>
                <a:spcPct val="100000"/>
              </a:lnSpc>
              <a:spcBef>
                <a:spcPts val="800"/>
              </a:spcBef>
              <a:spcAft>
                <a:spcPts val="0"/>
              </a:spcAft>
              <a:buSzPct val="79166"/>
              <a:buFont typeface="Arial"/>
              <a:buChar char="•"/>
            </a:pPr>
            <a:r>
              <a:rPr lang="en-GB" sz="2400">
                <a:solidFill>
                  <a:schemeClr val="dk1"/>
                </a:solidFill>
                <a:latin typeface="Calibri" panose="020F0502020204030204" pitchFamily="34" charset="0"/>
                <a:ea typeface="Calibri"/>
                <a:cs typeface="Calibri" panose="020F0502020204030204" pitchFamily="34" charset="0"/>
                <a:sym typeface="Calibri"/>
              </a:rPr>
              <a:t>Contact the National Careers Helpline/ Facebook page</a:t>
            </a: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399" name="Google Shape;399;p35"/>
          <p:cNvPicPr preferRelativeResize="0"/>
          <p:nvPr/>
        </p:nvPicPr>
        <p:blipFill rotWithShape="1">
          <a:blip r:embed="rId3">
            <a:alphaModFix/>
          </a:blip>
          <a:srcRect/>
          <a:stretch/>
        </p:blipFill>
        <p:spPr>
          <a:xfrm>
            <a:off x="6955502" y="4346791"/>
            <a:ext cx="790536" cy="679019"/>
          </a:xfrm>
          <a:prstGeom prst="rect">
            <a:avLst/>
          </a:prstGeom>
          <a:noFill/>
          <a:ln>
            <a:noFill/>
          </a:ln>
        </p:spPr>
      </p:pic>
      <p:pic>
        <p:nvPicPr>
          <p:cNvPr id="400" name="Google Shape;400;p35" descr="Getting help with GDPR from Immerse | Immerse Works"/>
          <p:cNvPicPr preferRelativeResize="0"/>
          <p:nvPr/>
        </p:nvPicPr>
        <p:blipFill rotWithShape="1">
          <a:blip r:embed="rId4">
            <a:alphaModFix/>
          </a:blip>
          <a:srcRect/>
          <a:stretch/>
        </p:blipFill>
        <p:spPr>
          <a:xfrm>
            <a:off x="4990971" y="202718"/>
            <a:ext cx="1964531" cy="13073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6"/>
          <p:cNvSpPr txBox="1">
            <a:spLocks noGrp="1"/>
          </p:cNvSpPr>
          <p:nvPr>
            <p:ph type="title"/>
          </p:nvPr>
        </p:nvSpPr>
        <p:spPr>
          <a:xfrm>
            <a:off x="1145954" y="350874"/>
            <a:ext cx="6447600" cy="990600"/>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Clr>
                <a:srgbClr val="92D050"/>
              </a:buClr>
              <a:buSzPts val="2700"/>
              <a:buFont typeface="Trebuchet MS"/>
              <a:buNone/>
            </a:pPr>
            <a:r>
              <a:rPr lang="en-GB" b="1" dirty="0">
                <a:solidFill>
                  <a:srgbClr val="92D050"/>
                </a:solidFill>
                <a:latin typeface="Calibri" panose="020F0502020204030204" pitchFamily="34" charset="0"/>
                <a:cs typeface="Calibri" panose="020F0502020204030204" pitchFamily="34" charset="0"/>
              </a:rPr>
              <a:t>More Information </a:t>
            </a:r>
            <a:endParaRPr dirty="0">
              <a:latin typeface="Calibri" panose="020F0502020204030204" pitchFamily="34" charset="0"/>
              <a:cs typeface="Calibri" panose="020F0502020204030204" pitchFamily="34" charset="0"/>
            </a:endParaRPr>
          </a:p>
        </p:txBody>
      </p:sp>
      <p:sp>
        <p:nvSpPr>
          <p:cNvPr id="407" name="Google Shape;407;p36"/>
          <p:cNvSpPr txBox="1">
            <a:spLocks noGrp="1"/>
          </p:cNvSpPr>
          <p:nvPr>
            <p:ph type="body" idx="1"/>
          </p:nvPr>
        </p:nvSpPr>
        <p:spPr>
          <a:xfrm>
            <a:off x="1321132" y="3082383"/>
            <a:ext cx="5192400" cy="982500"/>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SzPts val="1100"/>
              <a:buNone/>
            </a:pPr>
            <a:r>
              <a:rPr lang="en-GB" dirty="0">
                <a:solidFill>
                  <a:schemeClr val="tx1"/>
                </a:solidFill>
                <a:latin typeface="Calibri" panose="020F0502020204030204" pitchFamily="34" charset="0"/>
                <a:cs typeface="Calibri" panose="020F0502020204030204" pitchFamily="34" charset="0"/>
              </a:rPr>
              <a:t>You can discover more at:</a:t>
            </a:r>
            <a:endParaRPr dirty="0">
              <a:solidFill>
                <a:schemeClr val="tx1"/>
              </a:solidFill>
              <a:latin typeface="Calibri" panose="020F0502020204030204" pitchFamily="34" charset="0"/>
              <a:cs typeface="Calibri" panose="020F0502020204030204" pitchFamily="34" charset="0"/>
            </a:endParaRPr>
          </a:p>
          <a:p>
            <a:pPr marL="0" lvl="0" indent="0" algn="ctr" rtl="0">
              <a:lnSpc>
                <a:spcPct val="100000"/>
              </a:lnSpc>
              <a:spcBef>
                <a:spcPts val="800"/>
              </a:spcBef>
              <a:spcAft>
                <a:spcPts val="0"/>
              </a:spcAft>
              <a:buSzPts val="1100"/>
              <a:buNone/>
            </a:pPr>
            <a:r>
              <a:rPr lang="en-GB" dirty="0">
                <a:solidFill>
                  <a:schemeClr val="tx1"/>
                </a:solidFill>
                <a:latin typeface="Calibri" panose="020F0502020204030204" pitchFamily="34" charset="0"/>
                <a:cs typeface="Calibri" panose="020F0502020204030204" pitchFamily="34" charset="0"/>
              </a:rPr>
              <a:t> https://careers.paigntonacademy.org/</a:t>
            </a:r>
            <a:endParaRPr dirty="0">
              <a:solidFill>
                <a:schemeClr val="tx1"/>
              </a:solidFill>
              <a:latin typeface="Calibri" panose="020F0502020204030204" pitchFamily="34" charset="0"/>
              <a:cs typeface="Calibri" panose="020F0502020204030204" pitchFamily="34" charset="0"/>
            </a:endParaRPr>
          </a:p>
        </p:txBody>
      </p:sp>
      <p:pic>
        <p:nvPicPr>
          <p:cNvPr id="408" name="Google Shape;408;p36"/>
          <p:cNvPicPr preferRelativeResize="0"/>
          <p:nvPr/>
        </p:nvPicPr>
        <p:blipFill rotWithShape="1">
          <a:blip r:embed="rId3">
            <a:alphaModFix/>
          </a:blip>
          <a:srcRect/>
          <a:stretch/>
        </p:blipFill>
        <p:spPr>
          <a:xfrm>
            <a:off x="2884360" y="1203289"/>
            <a:ext cx="2187704" cy="1879094"/>
          </a:xfrm>
          <a:prstGeom prst="rect">
            <a:avLst/>
          </a:prstGeom>
          <a:noFill/>
          <a:ln>
            <a:noFill/>
          </a:ln>
        </p:spPr>
      </p:pic>
      <p:pic>
        <p:nvPicPr>
          <p:cNvPr id="409" name="Google Shape;409;p36"/>
          <p:cNvPicPr preferRelativeResize="0"/>
          <p:nvPr/>
        </p:nvPicPr>
        <p:blipFill>
          <a:blip r:embed="rId4">
            <a:alphaModFix/>
          </a:blip>
          <a:stretch>
            <a:fillRect/>
          </a:stretch>
        </p:blipFill>
        <p:spPr>
          <a:xfrm>
            <a:off x="2062716" y="3264425"/>
            <a:ext cx="3709233" cy="1879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961684" y="528197"/>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accent1"/>
              </a:buClr>
              <a:buSzPts val="2700"/>
              <a:buFont typeface="Trebuchet MS"/>
              <a:buNone/>
            </a:pPr>
            <a:r>
              <a:rPr lang="en-GB" b="1">
                <a:latin typeface="Calibri" panose="020F0502020204030204" pitchFamily="34" charset="0"/>
                <a:cs typeface="Calibri" panose="020F0502020204030204" pitchFamily="34" charset="0"/>
              </a:rPr>
              <a:t>Where to go? </a:t>
            </a:r>
            <a:endParaRPr>
              <a:latin typeface="Calibri" panose="020F0502020204030204" pitchFamily="34" charset="0"/>
              <a:cs typeface="Calibri" panose="020F0502020204030204" pitchFamily="34" charset="0"/>
            </a:endParaRPr>
          </a:p>
        </p:txBody>
      </p:sp>
      <p:sp>
        <p:nvSpPr>
          <p:cNvPr id="154" name="Google Shape;154;p19"/>
          <p:cNvSpPr txBox="1">
            <a:spLocks noGrp="1"/>
          </p:cNvSpPr>
          <p:nvPr>
            <p:ph type="body" idx="1"/>
          </p:nvPr>
        </p:nvSpPr>
        <p:spPr>
          <a:xfrm>
            <a:off x="508000" y="1276642"/>
            <a:ext cx="6447600" cy="3667497"/>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ct val="78571"/>
              <a:buNone/>
            </a:pPr>
            <a:r>
              <a:rPr lang="en-GB" dirty="0">
                <a:solidFill>
                  <a:schemeClr val="dk1"/>
                </a:solidFill>
                <a:latin typeface="Calibri" panose="020F0502020204030204" pitchFamily="34" charset="0"/>
                <a:cs typeface="Calibri" panose="020F0502020204030204" pitchFamily="34" charset="0"/>
              </a:rPr>
              <a:t>There are lots of different places</a:t>
            </a:r>
            <a:endParaRPr dirty="0">
              <a:latin typeface="Calibri" panose="020F0502020204030204" pitchFamily="34" charset="0"/>
              <a:cs typeface="Calibri" panose="020F0502020204030204" pitchFamily="34" charset="0"/>
            </a:endParaRPr>
          </a:p>
          <a:p>
            <a:pPr marL="0" lvl="0" indent="0" algn="l" rtl="0">
              <a:lnSpc>
                <a:spcPct val="100000"/>
              </a:lnSpc>
              <a:spcBef>
                <a:spcPts val="800"/>
              </a:spcBef>
              <a:spcAft>
                <a:spcPts val="0"/>
              </a:spcAft>
              <a:buSzPct val="78571"/>
              <a:buNone/>
            </a:pPr>
            <a:r>
              <a:rPr lang="en-GB" dirty="0">
                <a:solidFill>
                  <a:schemeClr val="dk1"/>
                </a:solidFill>
                <a:latin typeface="Calibri" panose="020F0502020204030204" pitchFamily="34" charset="0"/>
                <a:cs typeface="Calibri" panose="020F0502020204030204" pitchFamily="34" charset="0"/>
              </a:rPr>
              <a:t>that you can choose to study at for example… </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8571"/>
              <a:buFont typeface="Arial"/>
              <a:buChar char="•"/>
            </a:pPr>
            <a:r>
              <a:rPr lang="en-GB" dirty="0">
                <a:solidFill>
                  <a:schemeClr val="dk1"/>
                </a:solidFill>
                <a:latin typeface="Calibri" panose="020F0502020204030204" pitchFamily="34" charset="0"/>
                <a:cs typeface="Calibri" panose="020F0502020204030204" pitchFamily="34" charset="0"/>
              </a:rPr>
              <a:t>SDC College</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8571"/>
              <a:buFont typeface="Arial"/>
              <a:buChar char="•"/>
            </a:pPr>
            <a:r>
              <a:rPr lang="en-GB" dirty="0">
                <a:solidFill>
                  <a:schemeClr val="dk1"/>
                </a:solidFill>
                <a:latin typeface="Calibri" panose="020F0502020204030204" pitchFamily="34" charset="0"/>
                <a:cs typeface="Calibri" panose="020F0502020204030204" pitchFamily="34" charset="0"/>
              </a:rPr>
              <a:t>Exeter College</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8571"/>
              <a:buFont typeface="Arial"/>
              <a:buChar char="•"/>
            </a:pPr>
            <a:r>
              <a:rPr lang="en-GB" dirty="0">
                <a:solidFill>
                  <a:schemeClr val="dk1"/>
                </a:solidFill>
                <a:latin typeface="Calibri" panose="020F0502020204030204" pitchFamily="34" charset="0"/>
                <a:cs typeface="Calibri" panose="020F0502020204030204" pitchFamily="34" charset="0"/>
              </a:rPr>
              <a:t>Plymouth College</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8571"/>
              <a:buFont typeface="Arial"/>
              <a:buChar char="•"/>
            </a:pPr>
            <a:r>
              <a:rPr lang="en-GB" dirty="0">
                <a:solidFill>
                  <a:schemeClr val="dk1"/>
                </a:solidFill>
                <a:latin typeface="Calibri" panose="020F0502020204030204" pitchFamily="34" charset="0"/>
                <a:cs typeface="Calibri" panose="020F0502020204030204" pitchFamily="34" charset="0"/>
              </a:rPr>
              <a:t>Local 6</a:t>
            </a:r>
            <a:r>
              <a:rPr lang="en-GB" baseline="30000" dirty="0">
                <a:solidFill>
                  <a:schemeClr val="dk1"/>
                </a:solidFill>
                <a:latin typeface="Calibri" panose="020F0502020204030204" pitchFamily="34" charset="0"/>
                <a:cs typeface="Calibri" panose="020F0502020204030204" pitchFamily="34" charset="0"/>
              </a:rPr>
              <a:t>th</a:t>
            </a:r>
            <a:r>
              <a:rPr lang="en-GB" dirty="0">
                <a:solidFill>
                  <a:schemeClr val="dk1"/>
                </a:solidFill>
                <a:latin typeface="Calibri" panose="020F0502020204030204" pitchFamily="34" charset="0"/>
                <a:cs typeface="Calibri" panose="020F0502020204030204" pitchFamily="34" charset="0"/>
              </a:rPr>
              <a:t> Form </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8571"/>
              <a:buFont typeface="Arial"/>
              <a:buChar char="•"/>
            </a:pPr>
            <a:r>
              <a:rPr lang="en-GB" dirty="0">
                <a:solidFill>
                  <a:schemeClr val="dk1"/>
                </a:solidFill>
                <a:latin typeface="Calibri" panose="020F0502020204030204" pitchFamily="34" charset="0"/>
                <a:cs typeface="Calibri" panose="020F0502020204030204" pitchFamily="34" charset="0"/>
              </a:rPr>
              <a:t>Training Provider</a:t>
            </a:r>
            <a:endParaRPr dirty="0">
              <a:latin typeface="Calibri" panose="020F0502020204030204" pitchFamily="34" charset="0"/>
              <a:cs typeface="Calibri" panose="020F0502020204030204" pitchFamily="34" charset="0"/>
            </a:endParaRPr>
          </a:p>
          <a:p>
            <a:pPr marL="254000" lvl="0" indent="-254000" algn="l" rtl="0">
              <a:lnSpc>
                <a:spcPct val="100000"/>
              </a:lnSpc>
              <a:spcBef>
                <a:spcPts val="800"/>
              </a:spcBef>
              <a:spcAft>
                <a:spcPts val="0"/>
              </a:spcAft>
              <a:buSzPct val="78571"/>
              <a:buFont typeface="Arial"/>
              <a:buChar char="•"/>
            </a:pPr>
            <a:r>
              <a:rPr lang="en-GB" dirty="0">
                <a:solidFill>
                  <a:schemeClr val="dk1"/>
                </a:solidFill>
                <a:latin typeface="Calibri" panose="020F0502020204030204" pitchFamily="34" charset="0"/>
                <a:cs typeface="Calibri" panose="020F0502020204030204" pitchFamily="34" charset="0"/>
              </a:rPr>
              <a:t>Specialist Colleges Out of Area e.g. </a:t>
            </a:r>
            <a:endParaRPr dirty="0">
              <a:latin typeface="Calibri" panose="020F0502020204030204" pitchFamily="34" charset="0"/>
              <a:cs typeface="Calibri" panose="020F0502020204030204" pitchFamily="34" charset="0"/>
            </a:endParaRPr>
          </a:p>
          <a:p>
            <a:pPr marL="0" lvl="0" indent="0" algn="l" rtl="0">
              <a:lnSpc>
                <a:spcPct val="100000"/>
              </a:lnSpc>
              <a:spcBef>
                <a:spcPts val="800"/>
              </a:spcBef>
              <a:spcAft>
                <a:spcPts val="0"/>
              </a:spcAft>
              <a:buSzPct val="78571"/>
              <a:buNone/>
            </a:pPr>
            <a:r>
              <a:rPr lang="en-GB" dirty="0">
                <a:solidFill>
                  <a:schemeClr val="dk1"/>
                </a:solidFill>
                <a:latin typeface="Calibri" panose="020F0502020204030204" pitchFamily="34" charset="0"/>
                <a:cs typeface="Calibri" panose="020F0502020204030204" pitchFamily="34" charset="0"/>
              </a:rPr>
              <a:t>Bicton, AFC Harrogate etc.</a:t>
            </a:r>
            <a:endParaRPr dirty="0">
              <a:latin typeface="Calibri" panose="020F0502020204030204" pitchFamily="34" charset="0"/>
              <a:cs typeface="Calibri" panose="020F0502020204030204" pitchFamily="34" charset="0"/>
            </a:endParaRPr>
          </a:p>
          <a:p>
            <a:pPr marL="0" lvl="0" indent="0" algn="l" rtl="0">
              <a:lnSpc>
                <a:spcPct val="100000"/>
              </a:lnSpc>
              <a:spcBef>
                <a:spcPts val="800"/>
              </a:spcBef>
              <a:spcAft>
                <a:spcPts val="0"/>
              </a:spcAft>
              <a:buSzPct val="78571"/>
              <a:buNone/>
            </a:pPr>
            <a:endParaRPr lang="en-GB"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800"/>
              </a:spcBef>
              <a:spcAft>
                <a:spcPts val="0"/>
              </a:spcAft>
              <a:buSzPct val="78571"/>
              <a:buNone/>
            </a:pPr>
            <a:r>
              <a:rPr lang="en-GB" dirty="0">
                <a:solidFill>
                  <a:schemeClr val="dk1"/>
                </a:solidFill>
                <a:latin typeface="Calibri" panose="020F0502020204030204" pitchFamily="34" charset="0"/>
                <a:cs typeface="Calibri" panose="020F0502020204030204" pitchFamily="34" charset="0"/>
              </a:rPr>
              <a:t>This presentation is not aimed at any particular place of study instead we are concentrating on the types of programme that you can participate in…  </a:t>
            </a:r>
            <a:endParaRPr dirty="0">
              <a:latin typeface="Calibri" panose="020F0502020204030204" pitchFamily="34" charset="0"/>
              <a:cs typeface="Calibri" panose="020F0502020204030204" pitchFamily="34" charset="0"/>
            </a:endParaRPr>
          </a:p>
        </p:txBody>
      </p:sp>
      <p:pic>
        <p:nvPicPr>
          <p:cNvPr id="155" name="Google Shape;155;p19" descr="Destinations – Never stop chasing your dreams"/>
          <p:cNvPicPr preferRelativeResize="0"/>
          <p:nvPr/>
        </p:nvPicPr>
        <p:blipFill rotWithShape="1">
          <a:blip r:embed="rId3">
            <a:alphaModFix/>
          </a:blip>
          <a:srcRect/>
          <a:stretch/>
        </p:blipFill>
        <p:spPr>
          <a:xfrm>
            <a:off x="4572000" y="407305"/>
            <a:ext cx="2180125" cy="2910581"/>
          </a:xfrm>
          <a:prstGeom prst="rect">
            <a:avLst/>
          </a:prstGeom>
          <a:noFill/>
          <a:ln>
            <a:noFill/>
          </a:ln>
        </p:spPr>
      </p:pic>
      <p:pic>
        <p:nvPicPr>
          <p:cNvPr id="5" name="Google Shape;168;p20">
            <a:extLst>
              <a:ext uri="{FF2B5EF4-FFF2-40B4-BE49-F238E27FC236}">
                <a16:creationId xmlns:a16="http://schemas.microsoft.com/office/drawing/2014/main" id="{35C9DE2D-F3E5-4049-8FC8-E6A2C33C7570}"/>
              </a:ext>
            </a:extLst>
          </p:cNvPr>
          <p:cNvPicPr preferRelativeResize="0"/>
          <p:nvPr/>
        </p:nvPicPr>
        <p:blipFill rotWithShape="1">
          <a:blip r:embed="rId4">
            <a:alphaModFix/>
          </a:blip>
          <a:srcRect/>
          <a:stretch/>
        </p:blipFill>
        <p:spPr>
          <a:xfrm>
            <a:off x="7319405" y="4229510"/>
            <a:ext cx="857250" cy="7363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descr="Image result for lottery balls images"/>
          <p:cNvSpPr/>
          <p:nvPr/>
        </p:nvSpPr>
        <p:spPr>
          <a:xfrm>
            <a:off x="1259681" y="-108347"/>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panose="020F0502020204030204" pitchFamily="34" charset="0"/>
              <a:ea typeface="Trebuchet MS"/>
              <a:cs typeface="Calibri" panose="020F0502020204030204" pitchFamily="34" charset="0"/>
              <a:sym typeface="Trebuchet MS"/>
            </a:endParaRPr>
          </a:p>
        </p:txBody>
      </p:sp>
      <p:grpSp>
        <p:nvGrpSpPr>
          <p:cNvPr id="162" name="Google Shape;162;p20"/>
          <p:cNvGrpSpPr/>
          <p:nvPr/>
        </p:nvGrpSpPr>
        <p:grpSpPr>
          <a:xfrm>
            <a:off x="616215" y="120254"/>
            <a:ext cx="6241654" cy="4845474"/>
            <a:chOff x="1524000" y="-6962"/>
            <a:chExt cx="9158700" cy="6933000"/>
          </a:xfrm>
        </p:grpSpPr>
        <p:sp>
          <p:nvSpPr>
            <p:cNvPr id="163" name="Google Shape;163;p20"/>
            <p:cNvSpPr/>
            <p:nvPr/>
          </p:nvSpPr>
          <p:spPr>
            <a:xfrm>
              <a:off x="1524000" y="-6962"/>
              <a:ext cx="9158700" cy="6933000"/>
            </a:xfrm>
            <a:prstGeom prst="rect">
              <a:avLst/>
            </a:prstGeom>
            <a:solidFill>
              <a:srgbClr val="92D050"/>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164" name="Google Shape;164;p20"/>
            <p:cNvSpPr/>
            <p:nvPr/>
          </p:nvSpPr>
          <p:spPr>
            <a:xfrm>
              <a:off x="1656863" y="117232"/>
              <a:ext cx="8862600" cy="65505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165" name="Google Shape;165;p20"/>
            <p:cNvSpPr txBox="1"/>
            <p:nvPr/>
          </p:nvSpPr>
          <p:spPr>
            <a:xfrm>
              <a:off x="1927941" y="350823"/>
              <a:ext cx="8350800" cy="1905000"/>
            </a:xfrm>
            <a:prstGeom prst="rect">
              <a:avLst/>
            </a:prstGeom>
            <a:solidFill>
              <a:srgbClr val="92D050"/>
            </a:solidFill>
            <a:ln w="19050" cap="flat" cmpd="sng">
              <a:solidFill>
                <a:srgbClr val="93231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4100"/>
                <a:buFont typeface="Calibri"/>
                <a:buNone/>
              </a:pPr>
              <a:r>
                <a:rPr lang="en-GB" sz="4100" b="1" i="0" u="none" strike="noStrike" cap="none" dirty="0">
                  <a:solidFill>
                    <a:schemeClr val="lt1"/>
                  </a:solidFill>
                  <a:latin typeface="Calibri" panose="020F0502020204030204" pitchFamily="34" charset="0"/>
                  <a:ea typeface="Calibri"/>
                  <a:cs typeface="Calibri" panose="020F0502020204030204" pitchFamily="34" charset="0"/>
                  <a:sym typeface="Calibri"/>
                </a:rPr>
                <a:t>You have won the lottery!</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66" name="Google Shape;166;p20"/>
            <p:cNvPicPr preferRelativeResize="0"/>
            <p:nvPr/>
          </p:nvPicPr>
          <p:blipFill rotWithShape="1">
            <a:blip r:embed="rId3">
              <a:alphaModFix/>
            </a:blip>
            <a:srcRect/>
            <a:stretch/>
          </p:blipFill>
          <p:spPr>
            <a:xfrm>
              <a:off x="1927947" y="2991650"/>
              <a:ext cx="3967169" cy="2668823"/>
            </a:xfrm>
            <a:prstGeom prst="rect">
              <a:avLst/>
            </a:prstGeom>
            <a:noFill/>
            <a:ln>
              <a:noFill/>
            </a:ln>
          </p:spPr>
        </p:pic>
        <p:sp>
          <p:nvSpPr>
            <p:cNvPr id="167" name="Google Shape;167;p20"/>
            <p:cNvSpPr/>
            <p:nvPr/>
          </p:nvSpPr>
          <p:spPr>
            <a:xfrm>
              <a:off x="6603436" y="2626495"/>
              <a:ext cx="3675600" cy="3746100"/>
            </a:xfrm>
            <a:prstGeom prst="rect">
              <a:avLst/>
            </a:prstGeom>
            <a:solidFill>
              <a:srgbClr val="FF660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en-GB" sz="6600" b="1" i="0" u="none" strike="noStrike" cap="none" dirty="0">
                  <a:solidFill>
                    <a:schemeClr val="lt1"/>
                  </a:solidFill>
                  <a:latin typeface="Calibri" panose="020F0502020204030204" pitchFamily="34" charset="0"/>
                  <a:ea typeface="Calibri"/>
                  <a:cs typeface="Calibri" panose="020F0502020204030204" pitchFamily="34" charset="0"/>
                  <a:sym typeface="Calibri"/>
                </a:rPr>
                <a:t>The prize is….</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pic>
        <p:nvPicPr>
          <p:cNvPr id="168" name="Google Shape;168;p20"/>
          <p:cNvPicPr preferRelativeResize="0"/>
          <p:nvPr/>
        </p:nvPicPr>
        <p:blipFill rotWithShape="1">
          <a:blip r:embed="rId4">
            <a:alphaModFix/>
          </a:blip>
          <a:srcRect/>
          <a:stretch/>
        </p:blipFill>
        <p:spPr>
          <a:xfrm>
            <a:off x="7319405" y="4229510"/>
            <a:ext cx="857250" cy="7363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descr="Image result for lottery balls images"/>
          <p:cNvSpPr/>
          <p:nvPr/>
        </p:nvSpPr>
        <p:spPr>
          <a:xfrm>
            <a:off x="1259681" y="-108347"/>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175" name="Google Shape;175;p21"/>
          <p:cNvSpPr/>
          <p:nvPr/>
        </p:nvSpPr>
        <p:spPr>
          <a:xfrm>
            <a:off x="556592" y="120253"/>
            <a:ext cx="6251700" cy="47859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176" name="Google Shape;176;p21"/>
          <p:cNvSpPr/>
          <p:nvPr/>
        </p:nvSpPr>
        <p:spPr>
          <a:xfrm>
            <a:off x="647282" y="205985"/>
            <a:ext cx="6049500" cy="45219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177" name="Google Shape;177;p21"/>
          <p:cNvSpPr txBox="1"/>
          <p:nvPr/>
        </p:nvSpPr>
        <p:spPr>
          <a:xfrm>
            <a:off x="722185" y="367235"/>
            <a:ext cx="5929800" cy="577200"/>
          </a:xfrm>
          <a:prstGeom prst="rect">
            <a:avLst/>
          </a:prstGeom>
          <a:solidFill>
            <a:schemeClr val="accent1"/>
          </a:solidFill>
          <a:ln w="19050" cap="flat" cmpd="sng">
            <a:solidFill>
              <a:srgbClr val="93231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3300"/>
              <a:buFont typeface="Calibri"/>
              <a:buNone/>
            </a:pPr>
            <a:r>
              <a:rPr lang="en-GB" sz="3300" b="1" i="0" u="none" strike="noStrike" cap="none">
                <a:solidFill>
                  <a:schemeClr val="lt1"/>
                </a:solidFill>
                <a:latin typeface="Calibri" panose="020F0502020204030204" pitchFamily="34" charset="0"/>
                <a:ea typeface="Calibri"/>
                <a:cs typeface="Calibri" panose="020F0502020204030204" pitchFamily="34" charset="0"/>
                <a:sym typeface="Calibri"/>
              </a:rPr>
              <a:t>A holiday in one of these places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78" name="Google Shape;178;p21"/>
          <p:cNvSpPr txBox="1"/>
          <p:nvPr/>
        </p:nvSpPr>
        <p:spPr>
          <a:xfrm>
            <a:off x="805028" y="1278696"/>
            <a:ext cx="1690500" cy="4848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Calibri" panose="020F0502020204030204" pitchFamily="34" charset="0"/>
                <a:ea typeface="Trebuchet MS"/>
                <a:cs typeface="Calibri" panose="020F0502020204030204" pitchFamily="34" charset="0"/>
                <a:sym typeface="Trebuchet MS"/>
              </a:rPr>
              <a:t>Barbados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79" name="Google Shape;179;p21"/>
          <p:cNvSpPr txBox="1"/>
          <p:nvPr/>
        </p:nvSpPr>
        <p:spPr>
          <a:xfrm>
            <a:off x="805027" y="1894886"/>
            <a:ext cx="1690500" cy="4848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Calibri" panose="020F0502020204030204" pitchFamily="34" charset="0"/>
                <a:ea typeface="Trebuchet MS"/>
                <a:cs typeface="Calibri" panose="020F0502020204030204" pitchFamily="34" charset="0"/>
                <a:sym typeface="Trebuchet MS"/>
              </a:rPr>
              <a:t>Australia</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80" name="Google Shape;180;p21"/>
          <p:cNvSpPr txBox="1"/>
          <p:nvPr/>
        </p:nvSpPr>
        <p:spPr>
          <a:xfrm>
            <a:off x="809454" y="2511076"/>
            <a:ext cx="1824900" cy="4386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panose="020F0502020204030204" pitchFamily="34" charset="0"/>
                <a:ea typeface="Trebuchet MS"/>
                <a:cs typeface="Calibri" panose="020F0502020204030204" pitchFamily="34" charset="0"/>
                <a:sym typeface="Trebuchet MS"/>
              </a:rPr>
              <a:t>South Africa</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81" name="Google Shape;181;p21"/>
          <p:cNvSpPr txBox="1"/>
          <p:nvPr/>
        </p:nvSpPr>
        <p:spPr>
          <a:xfrm>
            <a:off x="809455" y="3123745"/>
            <a:ext cx="1686000" cy="4848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Calibri" panose="020F0502020204030204" pitchFamily="34" charset="0"/>
                <a:ea typeface="Trebuchet MS"/>
                <a:cs typeface="Calibri" panose="020F0502020204030204" pitchFamily="34" charset="0"/>
                <a:sym typeface="Trebuchet MS"/>
              </a:rPr>
              <a:t>Belgium</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82" name="Google Shape;182;p21"/>
          <p:cNvSpPr txBox="1"/>
          <p:nvPr/>
        </p:nvSpPr>
        <p:spPr>
          <a:xfrm>
            <a:off x="809455" y="3757474"/>
            <a:ext cx="1686000" cy="4848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Calibri" panose="020F0502020204030204" pitchFamily="34" charset="0"/>
                <a:ea typeface="Trebuchet MS"/>
                <a:cs typeface="Calibri" panose="020F0502020204030204" pitchFamily="34" charset="0"/>
                <a:sym typeface="Trebuchet MS"/>
              </a:rPr>
              <a:t>England</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grpSp>
        <p:nvGrpSpPr>
          <p:cNvPr id="183" name="Google Shape;183;p21"/>
          <p:cNvGrpSpPr/>
          <p:nvPr/>
        </p:nvGrpSpPr>
        <p:grpSpPr>
          <a:xfrm>
            <a:off x="2801367" y="1291337"/>
            <a:ext cx="3727964" cy="2278899"/>
            <a:chOff x="4639191" y="3456465"/>
            <a:chExt cx="3340768" cy="1365591"/>
          </a:xfrm>
        </p:grpSpPr>
        <p:pic>
          <p:nvPicPr>
            <p:cNvPr id="184" name="Google Shape;184;p21"/>
            <p:cNvPicPr preferRelativeResize="0"/>
            <p:nvPr/>
          </p:nvPicPr>
          <p:blipFill rotWithShape="1">
            <a:blip r:embed="rId3">
              <a:alphaModFix/>
            </a:blip>
            <a:srcRect/>
            <a:stretch/>
          </p:blipFill>
          <p:spPr>
            <a:xfrm>
              <a:off x="4639191" y="3456465"/>
              <a:ext cx="3340768" cy="1365591"/>
            </a:xfrm>
            <a:prstGeom prst="rect">
              <a:avLst/>
            </a:prstGeom>
            <a:noFill/>
            <a:ln>
              <a:noFill/>
            </a:ln>
          </p:spPr>
        </p:pic>
        <p:sp>
          <p:nvSpPr>
            <p:cNvPr id="185" name="Google Shape;185;p21"/>
            <p:cNvSpPr/>
            <p:nvPr/>
          </p:nvSpPr>
          <p:spPr>
            <a:xfrm>
              <a:off x="5154254" y="3877738"/>
              <a:ext cx="2363700" cy="897900"/>
            </a:xfrm>
            <a:prstGeom prst="rect">
              <a:avLst/>
            </a:prstGeom>
            <a:solidFill>
              <a:srgbClr val="E9F6C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accent1"/>
                  </a:solidFill>
                  <a:latin typeface="Calibri" panose="020F0502020204030204" pitchFamily="34" charset="0"/>
                  <a:cs typeface="Calibri" panose="020F0502020204030204" pitchFamily="34" charset="0"/>
                  <a:sym typeface="Arial"/>
                </a:rPr>
                <a:t>Which one will you choose?</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grpSp>
      <p:pic>
        <p:nvPicPr>
          <p:cNvPr id="186" name="Google Shape;186;p21"/>
          <p:cNvPicPr preferRelativeResize="0"/>
          <p:nvPr/>
        </p:nvPicPr>
        <p:blipFill rotWithShape="1">
          <a:blip r:embed="rId4">
            <a:alphaModFix/>
          </a:blip>
          <a:srcRect/>
          <a:stretch/>
        </p:blipFill>
        <p:spPr>
          <a:xfrm>
            <a:off x="7161144" y="4359713"/>
            <a:ext cx="857250" cy="7363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p:nvPr/>
        </p:nvSpPr>
        <p:spPr>
          <a:xfrm>
            <a:off x="444371" y="0"/>
            <a:ext cx="6419100" cy="5055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193" name="Google Shape;193;p22"/>
          <p:cNvSpPr/>
          <p:nvPr/>
        </p:nvSpPr>
        <p:spPr>
          <a:xfrm>
            <a:off x="544018" y="87924"/>
            <a:ext cx="6219600" cy="49128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194" name="Google Shape;194;p22"/>
          <p:cNvSpPr txBox="1"/>
          <p:nvPr/>
        </p:nvSpPr>
        <p:spPr>
          <a:xfrm>
            <a:off x="626318" y="228602"/>
            <a:ext cx="6000300" cy="577200"/>
          </a:xfrm>
          <a:prstGeom prst="rect">
            <a:avLst/>
          </a:prstGeom>
          <a:solidFill>
            <a:schemeClr val="accent1"/>
          </a:solidFill>
          <a:ln w="19050" cap="flat" cmpd="sng">
            <a:solidFill>
              <a:srgbClr val="93231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3300"/>
              <a:buFont typeface="Calibri"/>
              <a:buNone/>
            </a:pPr>
            <a:r>
              <a:rPr lang="en-GB" sz="3300" b="1" i="0" u="none" strike="noStrike" cap="none">
                <a:solidFill>
                  <a:schemeClr val="lt1"/>
                </a:solidFill>
                <a:latin typeface="Calibri"/>
                <a:ea typeface="Calibri"/>
                <a:cs typeface="Calibri"/>
                <a:sym typeface="Calibri"/>
              </a:rPr>
              <a:t>Just found out more detail…</a:t>
            </a:r>
            <a:endParaRPr sz="1100" b="0" i="0" u="none" strike="noStrike" cap="none">
              <a:solidFill>
                <a:srgbClr val="000000"/>
              </a:solidFill>
              <a:latin typeface="Arial"/>
              <a:ea typeface="Arial"/>
              <a:cs typeface="Arial"/>
              <a:sym typeface="Arial"/>
            </a:endParaRPr>
          </a:p>
        </p:txBody>
      </p:sp>
      <p:sp>
        <p:nvSpPr>
          <p:cNvPr id="195" name="Google Shape;195;p22" descr="Image result for lottery balls images"/>
          <p:cNvSpPr/>
          <p:nvPr/>
        </p:nvSpPr>
        <p:spPr>
          <a:xfrm>
            <a:off x="1259681" y="-108347"/>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96" name="Google Shape;196;p22"/>
          <p:cNvSpPr txBox="1"/>
          <p:nvPr/>
        </p:nvSpPr>
        <p:spPr>
          <a:xfrm>
            <a:off x="626319" y="1044313"/>
            <a:ext cx="1857300" cy="4848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Trebuchet MS"/>
                <a:ea typeface="Trebuchet MS"/>
                <a:cs typeface="Trebuchet MS"/>
                <a:sym typeface="Trebuchet MS"/>
              </a:rPr>
              <a:t>Barbados</a:t>
            </a:r>
            <a:endParaRPr sz="1100" b="0" i="0" u="none" strike="noStrike" cap="none">
              <a:solidFill>
                <a:srgbClr val="000000"/>
              </a:solidFill>
              <a:latin typeface="Arial"/>
              <a:ea typeface="Arial"/>
              <a:cs typeface="Arial"/>
              <a:sym typeface="Arial"/>
            </a:endParaRPr>
          </a:p>
        </p:txBody>
      </p:sp>
      <p:sp>
        <p:nvSpPr>
          <p:cNvPr id="197" name="Google Shape;197;p22"/>
          <p:cNvSpPr txBox="1"/>
          <p:nvPr/>
        </p:nvSpPr>
        <p:spPr>
          <a:xfrm>
            <a:off x="626318" y="1713789"/>
            <a:ext cx="1857300" cy="4848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Trebuchet MS"/>
                <a:ea typeface="Trebuchet MS"/>
                <a:cs typeface="Trebuchet MS"/>
                <a:sym typeface="Trebuchet MS"/>
              </a:rPr>
              <a:t>Australia</a:t>
            </a:r>
            <a:endParaRPr sz="1100" b="0" i="0" u="none" strike="noStrike" cap="none">
              <a:solidFill>
                <a:srgbClr val="000000"/>
              </a:solidFill>
              <a:latin typeface="Arial"/>
              <a:ea typeface="Arial"/>
              <a:cs typeface="Arial"/>
              <a:sym typeface="Arial"/>
            </a:endParaRPr>
          </a:p>
        </p:txBody>
      </p:sp>
      <p:sp>
        <p:nvSpPr>
          <p:cNvPr id="198" name="Google Shape;198;p22"/>
          <p:cNvSpPr txBox="1"/>
          <p:nvPr/>
        </p:nvSpPr>
        <p:spPr>
          <a:xfrm>
            <a:off x="631183" y="2383264"/>
            <a:ext cx="2010600" cy="4848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Trebuchet MS"/>
                <a:ea typeface="Trebuchet MS"/>
                <a:cs typeface="Trebuchet MS"/>
                <a:sym typeface="Trebuchet MS"/>
              </a:rPr>
              <a:t>South Africa</a:t>
            </a:r>
            <a:endParaRPr sz="1100" b="0" i="0" u="none" strike="noStrike" cap="none">
              <a:solidFill>
                <a:srgbClr val="000000"/>
              </a:solidFill>
              <a:latin typeface="Arial"/>
              <a:ea typeface="Arial"/>
              <a:cs typeface="Arial"/>
              <a:sym typeface="Arial"/>
            </a:endParaRPr>
          </a:p>
        </p:txBody>
      </p:sp>
      <p:sp>
        <p:nvSpPr>
          <p:cNvPr id="199" name="Google Shape;199;p22"/>
          <p:cNvSpPr txBox="1"/>
          <p:nvPr/>
        </p:nvSpPr>
        <p:spPr>
          <a:xfrm>
            <a:off x="631183" y="3048915"/>
            <a:ext cx="1852500" cy="4848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Trebuchet MS"/>
                <a:ea typeface="Trebuchet MS"/>
                <a:cs typeface="Trebuchet MS"/>
                <a:sym typeface="Trebuchet MS"/>
              </a:rPr>
              <a:t>Belgium</a:t>
            </a:r>
            <a:endParaRPr sz="1100" b="0" i="0" u="none" strike="noStrike" cap="none">
              <a:solidFill>
                <a:srgbClr val="000000"/>
              </a:solidFill>
              <a:latin typeface="Arial"/>
              <a:ea typeface="Arial"/>
              <a:cs typeface="Arial"/>
              <a:sym typeface="Arial"/>
            </a:endParaRPr>
          </a:p>
        </p:txBody>
      </p:sp>
      <p:sp>
        <p:nvSpPr>
          <p:cNvPr id="200" name="Google Shape;200;p22"/>
          <p:cNvSpPr txBox="1"/>
          <p:nvPr/>
        </p:nvSpPr>
        <p:spPr>
          <a:xfrm>
            <a:off x="631183" y="3737447"/>
            <a:ext cx="1852500" cy="4848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Trebuchet MS"/>
                <a:ea typeface="Trebuchet MS"/>
                <a:cs typeface="Trebuchet MS"/>
                <a:sym typeface="Trebuchet MS"/>
              </a:rPr>
              <a:t>England</a:t>
            </a:r>
            <a:endParaRPr sz="1100" b="0" i="0" u="none" strike="noStrike" cap="none">
              <a:solidFill>
                <a:srgbClr val="000000"/>
              </a:solidFill>
              <a:latin typeface="Arial"/>
              <a:ea typeface="Arial"/>
              <a:cs typeface="Arial"/>
              <a:sym typeface="Arial"/>
            </a:endParaRPr>
          </a:p>
        </p:txBody>
      </p:sp>
      <p:sp>
        <p:nvSpPr>
          <p:cNvPr id="201" name="Google Shape;201;p22"/>
          <p:cNvSpPr txBox="1"/>
          <p:nvPr/>
        </p:nvSpPr>
        <p:spPr>
          <a:xfrm>
            <a:off x="2583260" y="1044313"/>
            <a:ext cx="3053700" cy="484800"/>
          </a:xfrm>
          <a:prstGeom prst="rect">
            <a:avLst/>
          </a:prstGeom>
          <a:solidFill>
            <a:srgbClr val="50BDC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Trebuchet MS"/>
                <a:ea typeface="Trebuchet MS"/>
                <a:cs typeface="Trebuchet MS"/>
                <a:sym typeface="Trebuchet MS"/>
              </a:rPr>
              <a:t>Packing bananas</a:t>
            </a:r>
            <a:endParaRPr sz="1100" b="0" i="0" u="none" strike="noStrike" cap="none">
              <a:solidFill>
                <a:srgbClr val="000000"/>
              </a:solidFill>
              <a:latin typeface="Arial"/>
              <a:ea typeface="Arial"/>
              <a:cs typeface="Arial"/>
              <a:sym typeface="Arial"/>
            </a:endParaRPr>
          </a:p>
        </p:txBody>
      </p:sp>
      <p:sp>
        <p:nvSpPr>
          <p:cNvPr id="202" name="Google Shape;202;p22"/>
          <p:cNvSpPr txBox="1"/>
          <p:nvPr/>
        </p:nvSpPr>
        <p:spPr>
          <a:xfrm>
            <a:off x="2583260" y="1706670"/>
            <a:ext cx="3053700" cy="484800"/>
          </a:xfrm>
          <a:prstGeom prst="rect">
            <a:avLst/>
          </a:prstGeom>
          <a:solidFill>
            <a:srgbClr val="50BDC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Trebuchet MS"/>
                <a:ea typeface="Trebuchet MS"/>
                <a:cs typeface="Trebuchet MS"/>
                <a:sym typeface="Trebuchet MS"/>
              </a:rPr>
              <a:t>Sheep-shearing</a:t>
            </a:r>
            <a:endParaRPr sz="1100" b="0" i="0" u="none" strike="noStrike" cap="none">
              <a:solidFill>
                <a:srgbClr val="000000"/>
              </a:solidFill>
              <a:latin typeface="Arial"/>
              <a:ea typeface="Arial"/>
              <a:cs typeface="Arial"/>
              <a:sym typeface="Arial"/>
            </a:endParaRPr>
          </a:p>
        </p:txBody>
      </p:sp>
      <p:sp>
        <p:nvSpPr>
          <p:cNvPr id="203" name="Google Shape;203;p22"/>
          <p:cNvSpPr txBox="1"/>
          <p:nvPr/>
        </p:nvSpPr>
        <p:spPr>
          <a:xfrm>
            <a:off x="2583260" y="2383264"/>
            <a:ext cx="3053700" cy="484800"/>
          </a:xfrm>
          <a:prstGeom prst="rect">
            <a:avLst/>
          </a:prstGeom>
          <a:solidFill>
            <a:srgbClr val="50BDC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Trebuchet MS"/>
                <a:ea typeface="Trebuchet MS"/>
                <a:cs typeface="Trebuchet MS"/>
                <a:sym typeface="Trebuchet MS"/>
              </a:rPr>
              <a:t>Cleaning toilets</a:t>
            </a:r>
            <a:endParaRPr sz="1100" b="0" i="0" u="none" strike="noStrike" cap="none">
              <a:solidFill>
                <a:srgbClr val="000000"/>
              </a:solidFill>
              <a:latin typeface="Arial"/>
              <a:ea typeface="Arial"/>
              <a:cs typeface="Arial"/>
              <a:sym typeface="Arial"/>
            </a:endParaRPr>
          </a:p>
        </p:txBody>
      </p:sp>
      <p:sp>
        <p:nvSpPr>
          <p:cNvPr id="204" name="Google Shape;204;p22"/>
          <p:cNvSpPr txBox="1"/>
          <p:nvPr/>
        </p:nvSpPr>
        <p:spPr>
          <a:xfrm>
            <a:off x="2583260" y="3048914"/>
            <a:ext cx="3053700" cy="484800"/>
          </a:xfrm>
          <a:prstGeom prst="rect">
            <a:avLst/>
          </a:prstGeom>
          <a:solidFill>
            <a:srgbClr val="50BDC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Trebuchet MS"/>
                <a:ea typeface="Trebuchet MS"/>
                <a:cs typeface="Trebuchet MS"/>
                <a:sym typeface="Trebuchet MS"/>
              </a:rPr>
              <a:t>Testing chocolate</a:t>
            </a:r>
            <a:endParaRPr sz="1100" b="0" i="0" u="none" strike="noStrike" cap="none">
              <a:solidFill>
                <a:srgbClr val="000000"/>
              </a:solidFill>
              <a:latin typeface="Arial"/>
              <a:ea typeface="Arial"/>
              <a:cs typeface="Arial"/>
              <a:sym typeface="Arial"/>
            </a:endParaRPr>
          </a:p>
        </p:txBody>
      </p:sp>
      <p:sp>
        <p:nvSpPr>
          <p:cNvPr id="205" name="Google Shape;205;p22"/>
          <p:cNvSpPr txBox="1"/>
          <p:nvPr/>
        </p:nvSpPr>
        <p:spPr>
          <a:xfrm>
            <a:off x="2583260" y="3737446"/>
            <a:ext cx="3053700" cy="900300"/>
          </a:xfrm>
          <a:prstGeom prst="rect">
            <a:avLst/>
          </a:prstGeom>
          <a:solidFill>
            <a:srgbClr val="50BDC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chemeClr val="dk1"/>
                </a:solidFill>
                <a:latin typeface="Trebuchet MS"/>
                <a:ea typeface="Trebuchet MS"/>
                <a:cs typeface="Trebuchet MS"/>
                <a:sym typeface="Trebuchet MS"/>
              </a:rPr>
              <a:t>Glastonbury tickets</a:t>
            </a:r>
            <a:endParaRPr sz="1100" b="0" i="0" u="none" strike="noStrike" cap="none">
              <a:solidFill>
                <a:srgbClr val="000000"/>
              </a:solidFill>
              <a:latin typeface="Arial"/>
              <a:ea typeface="Arial"/>
              <a:cs typeface="Arial"/>
              <a:sym typeface="Arial"/>
            </a:endParaRPr>
          </a:p>
        </p:txBody>
      </p:sp>
      <p:sp>
        <p:nvSpPr>
          <p:cNvPr id="206" name="Google Shape;206;p22"/>
          <p:cNvSpPr/>
          <p:nvPr/>
        </p:nvSpPr>
        <p:spPr>
          <a:xfrm>
            <a:off x="4114801" y="2369026"/>
            <a:ext cx="3044100" cy="2265900"/>
          </a:xfrm>
          <a:prstGeom prst="wedgeEllipseCallout">
            <a:avLst>
              <a:gd name="adj1" fmla="val -20833"/>
              <a:gd name="adj2" fmla="val 62500"/>
            </a:avLst>
          </a:prstGeom>
          <a:solidFill>
            <a:srgbClr val="F6D00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dk1"/>
                </a:solidFill>
                <a:latin typeface="Trebuchet MS"/>
                <a:ea typeface="Trebuchet MS"/>
                <a:cs typeface="Trebuchet MS"/>
                <a:sym typeface="Trebuchet MS"/>
              </a:rPr>
              <a:t>Which place do you want to go now?</a:t>
            </a:r>
            <a:endParaRPr sz="1100" b="0" i="0" u="none" strike="noStrike" cap="none">
              <a:solidFill>
                <a:srgbClr val="000000"/>
              </a:solidFill>
              <a:latin typeface="Arial"/>
              <a:ea typeface="Arial"/>
              <a:cs typeface="Arial"/>
              <a:sym typeface="Arial"/>
            </a:endParaRPr>
          </a:p>
        </p:txBody>
      </p:sp>
      <p:sp>
        <p:nvSpPr>
          <p:cNvPr id="207" name="Google Shape;207;p22"/>
          <p:cNvSpPr/>
          <p:nvPr/>
        </p:nvSpPr>
        <p:spPr>
          <a:xfrm>
            <a:off x="444371" y="740028"/>
            <a:ext cx="5486400" cy="3663414"/>
          </a:xfrm>
          <a:prstGeom prst="irregularSeal2">
            <a:avLst/>
          </a:prstGeom>
          <a:solidFill>
            <a:srgbClr val="FF6600"/>
          </a:solidFill>
          <a:ln w="57150" cap="flat" cmpd="sng">
            <a:solidFill>
              <a:srgbClr val="F6D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Trebuchet MS"/>
                <a:ea typeface="Trebuchet MS"/>
                <a:cs typeface="Trebuchet MS"/>
                <a:sym typeface="Trebuchet MS"/>
              </a:rPr>
              <a:t>Explore ALL the information before you decide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rebuchet MS"/>
              <a:ea typeface="Trebuchet MS"/>
              <a:cs typeface="Trebuchet MS"/>
              <a:sym typeface="Trebuchet MS"/>
            </a:endParaRPr>
          </a:p>
        </p:txBody>
      </p:sp>
      <p:pic>
        <p:nvPicPr>
          <p:cNvPr id="208" name="Google Shape;208;p22"/>
          <p:cNvPicPr preferRelativeResize="0"/>
          <p:nvPr/>
        </p:nvPicPr>
        <p:blipFill rotWithShape="1">
          <a:blip r:embed="rId3">
            <a:alphaModFix/>
          </a:blip>
          <a:srcRect/>
          <a:stretch/>
        </p:blipFill>
        <p:spPr>
          <a:xfrm>
            <a:off x="7268046" y="4222195"/>
            <a:ext cx="857250" cy="7363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p:tgtEl>
                                          <p:spTgt spid="20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 calcmode="lin" valueType="num">
                                      <p:cBhvr additive="base">
                                        <p:cTn id="12" dur="500"/>
                                        <p:tgtEl>
                                          <p:spTgt spid="20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3"/>
                                        </p:tgtEl>
                                        <p:attrNameLst>
                                          <p:attrName>style.visibility</p:attrName>
                                        </p:attrNameLst>
                                      </p:cBhvr>
                                      <p:to>
                                        <p:strVal val="visible"/>
                                      </p:to>
                                    </p:set>
                                    <p:anim calcmode="lin" valueType="num">
                                      <p:cBhvr additive="base">
                                        <p:cTn id="17" dur="500"/>
                                        <p:tgtEl>
                                          <p:spTgt spid="20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4"/>
                                        </p:tgtEl>
                                        <p:attrNameLst>
                                          <p:attrName>style.visibility</p:attrName>
                                        </p:attrNameLst>
                                      </p:cBhvr>
                                      <p:to>
                                        <p:strVal val="visible"/>
                                      </p:to>
                                    </p:set>
                                    <p:anim calcmode="lin" valueType="num">
                                      <p:cBhvr additive="base">
                                        <p:cTn id="22" dur="500"/>
                                        <p:tgtEl>
                                          <p:spTgt spid="20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
                                        </p:tgtEl>
                                        <p:attrNameLst>
                                          <p:attrName>style.visibility</p:attrName>
                                        </p:attrNameLst>
                                      </p:cBhvr>
                                      <p:to>
                                        <p:strVal val="visible"/>
                                      </p:to>
                                    </p:set>
                                    <p:anim calcmode="lin" valueType="num">
                                      <p:cBhvr additive="base">
                                        <p:cTn id="27" dur="500"/>
                                        <p:tgtEl>
                                          <p:spTgt spid="20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1000"/>
                                        <p:tgtEl>
                                          <p:spTgt spid="20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7"/>
                                        </p:tgtEl>
                                        <p:attrNameLst>
                                          <p:attrName>style.visibility</p:attrName>
                                        </p:attrNameLst>
                                      </p:cBhvr>
                                      <p:to>
                                        <p:strVal val="visible"/>
                                      </p:to>
                                    </p:set>
                                    <p:anim calcmode="lin" valueType="num">
                                      <p:cBhvr additive="base">
                                        <p:cTn id="37" dur="500"/>
                                        <p:tgtEl>
                                          <p:spTgt spid="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Clr>
                <a:schemeClr val="accent1"/>
              </a:buClr>
              <a:buSzPts val="2700"/>
              <a:buFont typeface="Arial Black"/>
              <a:buNone/>
            </a:pPr>
            <a:r>
              <a:rPr lang="en-GB" b="1" dirty="0">
                <a:latin typeface="Calibri" panose="020F0502020204030204" pitchFamily="34" charset="0"/>
                <a:ea typeface="Arial Black"/>
                <a:cs typeface="Calibri" panose="020F0502020204030204" pitchFamily="34" charset="0"/>
                <a:sym typeface="Arial Black"/>
              </a:rPr>
              <a:t>Planning for the future...</a:t>
            </a:r>
            <a:endParaRPr dirty="0">
              <a:latin typeface="Calibri" panose="020F0502020204030204" pitchFamily="34" charset="0"/>
              <a:cs typeface="Calibri" panose="020F0502020204030204" pitchFamily="34" charset="0"/>
            </a:endParaRPr>
          </a:p>
        </p:txBody>
      </p:sp>
      <p:sp>
        <p:nvSpPr>
          <p:cNvPr id="215" name="Google Shape;215;p23"/>
          <p:cNvSpPr txBox="1">
            <a:spLocks noGrp="1"/>
          </p:cNvSpPr>
          <p:nvPr>
            <p:ph type="body" idx="1"/>
          </p:nvPr>
        </p:nvSpPr>
        <p:spPr>
          <a:xfrm>
            <a:off x="391941" y="788670"/>
            <a:ext cx="6961800" cy="3566400"/>
          </a:xfrm>
          <a:prstGeom prst="rect">
            <a:avLst/>
          </a:prstGeom>
          <a:noFill/>
          <a:ln>
            <a:noFill/>
          </a:ln>
        </p:spPr>
        <p:txBody>
          <a:bodyPr spcFirstLastPara="1" wrap="square" lIns="68575" tIns="34275" rIns="68575" bIns="34275" anchor="t" anchorCtr="0">
            <a:normAutofit/>
          </a:bodyPr>
          <a:lstStyle/>
          <a:p>
            <a:pPr marL="254000" lvl="0" indent="-254000" algn="l" rtl="0">
              <a:lnSpc>
                <a:spcPct val="100000"/>
              </a:lnSpc>
              <a:spcBef>
                <a:spcPts val="0"/>
              </a:spcBef>
              <a:spcAft>
                <a:spcPts val="0"/>
              </a:spcAft>
              <a:buSzPts val="1400"/>
              <a:buNone/>
            </a:pPr>
            <a:endParaRPr sz="1800" b="1" dirty="0">
              <a:solidFill>
                <a:schemeClr val="accent1"/>
              </a:solidFill>
              <a:latin typeface="Calibri" panose="020F0502020204030204" pitchFamily="34" charset="0"/>
              <a:ea typeface="Arial"/>
              <a:cs typeface="Calibri" panose="020F0502020204030204" pitchFamily="34" charset="0"/>
              <a:sym typeface="Arial"/>
            </a:endParaRPr>
          </a:p>
          <a:p>
            <a:pPr marL="254000" lvl="0" indent="-254000" algn="l" rtl="0">
              <a:lnSpc>
                <a:spcPct val="100000"/>
              </a:lnSpc>
              <a:spcBef>
                <a:spcPts val="800"/>
              </a:spcBef>
              <a:spcAft>
                <a:spcPts val="0"/>
              </a:spcAft>
              <a:buSzPts val="1400"/>
              <a:buNone/>
            </a:pPr>
            <a:r>
              <a:rPr lang="en-GB" sz="1800" b="1" dirty="0">
                <a:solidFill>
                  <a:schemeClr val="accent1"/>
                </a:solidFill>
                <a:latin typeface="Calibri" panose="020F0502020204030204" pitchFamily="34" charset="0"/>
                <a:ea typeface="Arial"/>
                <a:cs typeface="Calibri" panose="020F0502020204030204" pitchFamily="34" charset="0"/>
                <a:sym typeface="Arial"/>
              </a:rPr>
              <a:t>Why it’s important....</a:t>
            </a:r>
            <a:endParaRPr dirty="0">
              <a:latin typeface="Calibri" panose="020F0502020204030204" pitchFamily="34" charset="0"/>
              <a:cs typeface="Calibri" panose="020F0502020204030204" pitchFamily="34" charset="0"/>
            </a:endParaRPr>
          </a:p>
          <a:p>
            <a:pPr marL="254000" lvl="0" indent="-254000" algn="just" rtl="0">
              <a:lnSpc>
                <a:spcPct val="100000"/>
              </a:lnSpc>
              <a:spcBef>
                <a:spcPts val="800"/>
              </a:spcBef>
              <a:spcAft>
                <a:spcPts val="0"/>
              </a:spcAft>
              <a:buSzPts val="1400"/>
              <a:buFont typeface="Arial"/>
              <a:buChar char="•"/>
            </a:pPr>
            <a:r>
              <a:rPr lang="en-GB" sz="1800" dirty="0">
                <a:solidFill>
                  <a:schemeClr val="dk1"/>
                </a:solidFill>
                <a:latin typeface="Calibri" panose="020F0502020204030204" pitchFamily="34" charset="0"/>
                <a:ea typeface="Arial"/>
                <a:cs typeface="Calibri" panose="020F0502020204030204" pitchFamily="34" charset="0"/>
                <a:sym typeface="Arial"/>
              </a:rPr>
              <a:t>You can discover new places to go and develop your skills.</a:t>
            </a:r>
            <a:endParaRPr dirty="0">
              <a:latin typeface="Calibri" panose="020F0502020204030204" pitchFamily="34" charset="0"/>
              <a:cs typeface="Calibri" panose="020F0502020204030204" pitchFamily="34" charset="0"/>
            </a:endParaRPr>
          </a:p>
          <a:p>
            <a:pPr marL="254000" lvl="0" indent="-254000" algn="just" rtl="0">
              <a:lnSpc>
                <a:spcPct val="100000"/>
              </a:lnSpc>
              <a:spcBef>
                <a:spcPts val="800"/>
              </a:spcBef>
              <a:spcAft>
                <a:spcPts val="0"/>
              </a:spcAft>
              <a:buSzPts val="1400"/>
              <a:buFont typeface="Arial"/>
              <a:buChar char="•"/>
            </a:pPr>
            <a:r>
              <a:rPr lang="en-GB" sz="1800" dirty="0">
                <a:solidFill>
                  <a:schemeClr val="dk1"/>
                </a:solidFill>
                <a:latin typeface="Calibri" panose="020F0502020204030204" pitchFamily="34" charset="0"/>
                <a:ea typeface="Arial"/>
                <a:cs typeface="Calibri" panose="020F0502020204030204" pitchFamily="34" charset="0"/>
                <a:sym typeface="Arial"/>
              </a:rPr>
              <a:t>You can make sure that you are staying on track with your goals.</a:t>
            </a:r>
            <a:endParaRPr dirty="0">
              <a:latin typeface="Calibri" panose="020F0502020204030204" pitchFamily="34" charset="0"/>
              <a:cs typeface="Calibri" panose="020F0502020204030204" pitchFamily="34" charset="0"/>
            </a:endParaRPr>
          </a:p>
          <a:p>
            <a:pPr marL="254000" lvl="0" indent="-254000" algn="just" rtl="0">
              <a:lnSpc>
                <a:spcPct val="100000"/>
              </a:lnSpc>
              <a:spcBef>
                <a:spcPts val="800"/>
              </a:spcBef>
              <a:spcAft>
                <a:spcPts val="0"/>
              </a:spcAft>
              <a:buSzPts val="1400"/>
              <a:buFont typeface="Arial"/>
              <a:buChar char="•"/>
            </a:pPr>
            <a:r>
              <a:rPr lang="en-GB" sz="1800" dirty="0">
                <a:solidFill>
                  <a:schemeClr val="dk1"/>
                </a:solidFill>
                <a:latin typeface="Calibri" panose="020F0502020204030204" pitchFamily="34" charset="0"/>
                <a:ea typeface="Arial"/>
                <a:cs typeface="Calibri" panose="020F0502020204030204" pitchFamily="34" charset="0"/>
                <a:sym typeface="Arial"/>
              </a:rPr>
              <a:t>You will make choices that are right for you.</a:t>
            </a:r>
            <a:endParaRPr dirty="0">
              <a:latin typeface="Calibri" panose="020F0502020204030204" pitchFamily="34" charset="0"/>
              <a:cs typeface="Calibri" panose="020F0502020204030204" pitchFamily="34" charset="0"/>
            </a:endParaRPr>
          </a:p>
          <a:p>
            <a:pPr marL="254000" lvl="0" indent="-254000" algn="just" rtl="0">
              <a:lnSpc>
                <a:spcPct val="100000"/>
              </a:lnSpc>
              <a:spcBef>
                <a:spcPts val="800"/>
              </a:spcBef>
              <a:spcAft>
                <a:spcPts val="0"/>
              </a:spcAft>
              <a:buSzPts val="1400"/>
              <a:buFont typeface="Arial"/>
              <a:buChar char="•"/>
            </a:pPr>
            <a:r>
              <a:rPr lang="en-GB" sz="1800" dirty="0">
                <a:solidFill>
                  <a:schemeClr val="dk1"/>
                </a:solidFill>
                <a:latin typeface="Calibri" panose="020F0502020204030204" pitchFamily="34" charset="0"/>
                <a:ea typeface="Arial"/>
                <a:cs typeface="Calibri" panose="020F0502020204030204" pitchFamily="34" charset="0"/>
                <a:sym typeface="Arial"/>
              </a:rPr>
              <a:t>You will feel great achievement and satisfaction when you accomplish your goals.</a:t>
            </a:r>
            <a:endParaRPr dirty="0">
              <a:latin typeface="Calibri" panose="020F0502020204030204" pitchFamily="34" charset="0"/>
              <a:cs typeface="Calibri" panose="020F0502020204030204" pitchFamily="34" charset="0"/>
            </a:endParaRPr>
          </a:p>
          <a:p>
            <a:pPr marL="254000" lvl="0" indent="-254000" algn="just" rtl="0">
              <a:lnSpc>
                <a:spcPct val="100000"/>
              </a:lnSpc>
              <a:spcBef>
                <a:spcPts val="800"/>
              </a:spcBef>
              <a:spcAft>
                <a:spcPts val="0"/>
              </a:spcAft>
              <a:buSzPts val="1400"/>
              <a:buFont typeface="Arial"/>
              <a:buChar char="•"/>
            </a:pPr>
            <a:r>
              <a:rPr lang="en-GB" sz="1800" dirty="0">
                <a:solidFill>
                  <a:schemeClr val="dk1"/>
                </a:solidFill>
                <a:latin typeface="Calibri" panose="020F0502020204030204" pitchFamily="34" charset="0"/>
                <a:ea typeface="Arial"/>
                <a:cs typeface="Calibri" panose="020F0502020204030204" pitchFamily="34" charset="0"/>
                <a:sym typeface="Arial"/>
              </a:rPr>
              <a:t>You will become self motivated.</a:t>
            </a:r>
            <a:endParaRPr dirty="0">
              <a:latin typeface="Calibri" panose="020F0502020204030204" pitchFamily="34" charset="0"/>
              <a:cs typeface="Calibri" panose="020F0502020204030204" pitchFamily="34" charset="0"/>
            </a:endParaRPr>
          </a:p>
          <a:p>
            <a:pPr marL="254000" lvl="0" indent="-254000" algn="just" rtl="0">
              <a:lnSpc>
                <a:spcPct val="100000"/>
              </a:lnSpc>
              <a:spcBef>
                <a:spcPts val="800"/>
              </a:spcBef>
              <a:spcAft>
                <a:spcPts val="0"/>
              </a:spcAft>
              <a:buSzPts val="1400"/>
              <a:buFont typeface="Arial"/>
              <a:buChar char="•"/>
            </a:pPr>
            <a:r>
              <a:rPr lang="en-GB" sz="1800" dirty="0">
                <a:solidFill>
                  <a:schemeClr val="dk1"/>
                </a:solidFill>
                <a:latin typeface="Calibri" panose="020F0502020204030204" pitchFamily="34" charset="0"/>
                <a:ea typeface="Arial"/>
                <a:cs typeface="Calibri" panose="020F0502020204030204" pitchFamily="34" charset="0"/>
                <a:sym typeface="Arial"/>
              </a:rPr>
              <a:t>You will have direction.</a:t>
            </a:r>
            <a:endParaRPr dirty="0">
              <a:latin typeface="Calibri" panose="020F0502020204030204" pitchFamily="34" charset="0"/>
              <a:cs typeface="Calibri" panose="020F0502020204030204" pitchFamily="34" charset="0"/>
            </a:endParaRPr>
          </a:p>
          <a:p>
            <a:pPr marL="254000" lvl="0" indent="-190500" algn="just" rtl="0">
              <a:lnSpc>
                <a:spcPct val="100000"/>
              </a:lnSpc>
              <a:spcBef>
                <a:spcPts val="800"/>
              </a:spcBef>
              <a:spcAft>
                <a:spcPts val="0"/>
              </a:spcAft>
              <a:buSzPts val="1000"/>
              <a:buNone/>
            </a:pPr>
            <a:endParaRPr sz="12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800"/>
              </a:spcBef>
              <a:spcAft>
                <a:spcPts val="0"/>
              </a:spcAft>
              <a:buSzPts val="1100"/>
              <a:buNone/>
            </a:pPr>
            <a:endParaRPr dirty="0">
              <a:latin typeface="Calibri" panose="020F0502020204030204" pitchFamily="34" charset="0"/>
              <a:cs typeface="Calibri" panose="020F0502020204030204" pitchFamily="34" charset="0"/>
            </a:endParaRPr>
          </a:p>
        </p:txBody>
      </p:sp>
      <p:pic>
        <p:nvPicPr>
          <p:cNvPr id="216" name="Google Shape;216;p23"/>
          <p:cNvPicPr preferRelativeResize="0"/>
          <p:nvPr/>
        </p:nvPicPr>
        <p:blipFill rotWithShape="1">
          <a:blip r:embed="rId3">
            <a:alphaModFix/>
          </a:blip>
          <a:srcRect/>
          <a:stretch/>
        </p:blipFill>
        <p:spPr>
          <a:xfrm>
            <a:off x="7648404" y="4229063"/>
            <a:ext cx="857250" cy="736321"/>
          </a:xfrm>
          <a:prstGeom prst="rect">
            <a:avLst/>
          </a:prstGeom>
          <a:noFill/>
          <a:ln>
            <a:noFill/>
          </a:ln>
        </p:spPr>
      </p:pic>
      <p:pic>
        <p:nvPicPr>
          <p:cNvPr id="217" name="Google Shape;217;p23" descr="CANCELED] Future Planning Workshop | NAG"/>
          <p:cNvPicPr preferRelativeResize="0"/>
          <p:nvPr/>
        </p:nvPicPr>
        <p:blipFill rotWithShape="1">
          <a:blip r:embed="rId4">
            <a:alphaModFix/>
          </a:blip>
          <a:srcRect/>
          <a:stretch/>
        </p:blipFill>
        <p:spPr>
          <a:xfrm>
            <a:off x="4156408" y="3371850"/>
            <a:ext cx="2372980" cy="15935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24"/>
          <p:cNvSpPr/>
          <p:nvPr/>
        </p:nvSpPr>
        <p:spPr>
          <a:xfrm>
            <a:off x="509164" y="371070"/>
            <a:ext cx="6719100" cy="46185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25" name="Google Shape;225;p24"/>
          <p:cNvSpPr/>
          <p:nvPr/>
        </p:nvSpPr>
        <p:spPr>
          <a:xfrm>
            <a:off x="617783" y="498475"/>
            <a:ext cx="6501600" cy="43638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26" name="Google Shape;226;p24"/>
          <p:cNvSpPr txBox="1"/>
          <p:nvPr/>
        </p:nvSpPr>
        <p:spPr>
          <a:xfrm>
            <a:off x="787753" y="633437"/>
            <a:ext cx="6161700" cy="484800"/>
          </a:xfrm>
          <a:prstGeom prst="rect">
            <a:avLst/>
          </a:prstGeom>
          <a:solidFill>
            <a:schemeClr val="accent1"/>
          </a:solidFill>
          <a:ln w="19050" cap="flat" cmpd="sng">
            <a:solidFill>
              <a:srgbClr val="93231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2700"/>
              <a:buFont typeface="Calibri"/>
              <a:buNone/>
            </a:pPr>
            <a:r>
              <a:rPr lang="en-GB" sz="2700" b="1" i="0" u="none" strike="noStrike" cap="none">
                <a:solidFill>
                  <a:schemeClr val="lt1"/>
                </a:solidFill>
                <a:latin typeface="Calibri" panose="020F0502020204030204" pitchFamily="34" charset="0"/>
                <a:ea typeface="Calibri"/>
                <a:cs typeface="Calibri" panose="020F0502020204030204" pitchFamily="34" charset="0"/>
                <a:sym typeface="Calibri"/>
              </a:rPr>
              <a:t>Choosing options: what to think about</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27" name="Google Shape;227;p24"/>
          <p:cNvSpPr txBox="1"/>
          <p:nvPr/>
        </p:nvSpPr>
        <p:spPr>
          <a:xfrm>
            <a:off x="787755" y="2439167"/>
            <a:ext cx="6161700" cy="6234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panose="020F0502020204030204" pitchFamily="34" charset="0"/>
                <a:ea typeface="Trebuchet MS"/>
                <a:cs typeface="Calibri" panose="020F0502020204030204" pitchFamily="34" charset="0"/>
                <a:sym typeface="Trebuchet MS"/>
              </a:rPr>
              <a:t>Some people start with a job they want to do in the future and look at what they need to do to get there.</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28" name="Google Shape;228;p24"/>
          <p:cNvSpPr txBox="1"/>
          <p:nvPr/>
        </p:nvSpPr>
        <p:spPr>
          <a:xfrm>
            <a:off x="787751" y="3284554"/>
            <a:ext cx="6161700" cy="623400"/>
          </a:xfrm>
          <a:prstGeom prst="rect">
            <a:avLst/>
          </a:prstGeom>
          <a:solidFill>
            <a:srgbClr val="0072BA"/>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panose="020F0502020204030204" pitchFamily="34" charset="0"/>
                <a:ea typeface="Trebuchet MS"/>
                <a:cs typeface="Calibri" panose="020F0502020204030204" pitchFamily="34" charset="0"/>
                <a:sym typeface="Trebuchet MS"/>
              </a:rPr>
              <a:t>Some people start with a subject they like and focus on jobs later.</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29" name="Google Shape;229;p24"/>
          <p:cNvSpPr txBox="1"/>
          <p:nvPr/>
        </p:nvSpPr>
        <p:spPr>
          <a:xfrm>
            <a:off x="787752" y="4129941"/>
            <a:ext cx="6161700" cy="3462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panose="020F0502020204030204" pitchFamily="34" charset="0"/>
                <a:ea typeface="Trebuchet MS"/>
                <a:cs typeface="Calibri" panose="020F0502020204030204" pitchFamily="34" charset="0"/>
                <a:sym typeface="Trebuchet MS"/>
              </a:rPr>
              <a:t>There are lots of ways of getting to the same future job.</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30" name="Google Shape;230;p24"/>
          <p:cNvSpPr txBox="1"/>
          <p:nvPr/>
        </p:nvSpPr>
        <p:spPr>
          <a:xfrm>
            <a:off x="787752" y="1160728"/>
            <a:ext cx="6161700" cy="623400"/>
          </a:xfrm>
          <a:prstGeom prst="rect">
            <a:avLst/>
          </a:prstGeom>
          <a:solidFill>
            <a:srgbClr val="FF6600"/>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panose="020F0502020204030204" pitchFamily="34" charset="0"/>
                <a:ea typeface="Trebuchet MS"/>
                <a:cs typeface="Calibri" panose="020F0502020204030204" pitchFamily="34" charset="0"/>
                <a:sym typeface="Trebuchet MS"/>
              </a:rPr>
              <a:t>What grades are you likely to get at GCSE? (especially English and maths)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31" name="Google Shape;231;p24"/>
          <p:cNvSpPr txBox="1"/>
          <p:nvPr/>
        </p:nvSpPr>
        <p:spPr>
          <a:xfrm>
            <a:off x="787751" y="1922184"/>
            <a:ext cx="6161700" cy="346200"/>
          </a:xfrm>
          <a:prstGeom prst="rect">
            <a:avLst/>
          </a:prstGeom>
          <a:solidFill>
            <a:srgbClr val="0072BA"/>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panose="020F0502020204030204" pitchFamily="34" charset="0"/>
                <a:ea typeface="Trebuchet MS"/>
                <a:cs typeface="Calibri" panose="020F0502020204030204" pitchFamily="34" charset="0"/>
                <a:sym typeface="Trebuchet MS"/>
              </a:rPr>
              <a:t>How do you like to learn e.g. by doing, by studying?</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pic>
        <p:nvPicPr>
          <p:cNvPr id="232" name="Google Shape;232;p24"/>
          <p:cNvPicPr preferRelativeResize="0"/>
          <p:nvPr/>
        </p:nvPicPr>
        <p:blipFill rotWithShape="1">
          <a:blip r:embed="rId3">
            <a:alphaModFix/>
          </a:blip>
          <a:srcRect/>
          <a:stretch/>
        </p:blipFill>
        <p:spPr>
          <a:xfrm>
            <a:off x="7228012" y="4253123"/>
            <a:ext cx="857250" cy="73632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p:nvPr/>
        </p:nvSpPr>
        <p:spPr>
          <a:xfrm>
            <a:off x="2035088" y="-647363"/>
            <a:ext cx="4914300" cy="284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1" u="none" strike="noStrike" cap="none">
                <a:solidFill>
                  <a:srgbClr val="FC5C30"/>
                </a:solidFill>
                <a:latin typeface="Trebuchet MS"/>
                <a:ea typeface="Trebuchet MS"/>
                <a:cs typeface="Trebuchet MS"/>
                <a:sym typeface="Trebuchet MS"/>
              </a:rPr>
              <a:t>One place for all your careers information.</a:t>
            </a:r>
            <a:endParaRPr sz="1100" b="0" i="0" u="none" strike="noStrike" cap="none">
              <a:solidFill>
                <a:srgbClr val="000000"/>
              </a:solidFill>
              <a:latin typeface="Arial"/>
              <a:ea typeface="Arial"/>
              <a:cs typeface="Arial"/>
              <a:sym typeface="Arial"/>
            </a:endParaRPr>
          </a:p>
        </p:txBody>
      </p:sp>
      <p:sp>
        <p:nvSpPr>
          <p:cNvPr id="239" name="Google Shape;239;p25"/>
          <p:cNvSpPr/>
          <p:nvPr/>
        </p:nvSpPr>
        <p:spPr>
          <a:xfrm>
            <a:off x="357808" y="84356"/>
            <a:ext cx="6867900" cy="4974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40" name="Google Shape;240;p25"/>
          <p:cNvSpPr/>
          <p:nvPr/>
        </p:nvSpPr>
        <p:spPr>
          <a:xfrm>
            <a:off x="468840" y="278069"/>
            <a:ext cx="6645900" cy="47001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41" name="Google Shape;241;p25"/>
          <p:cNvSpPr txBox="1"/>
          <p:nvPr/>
        </p:nvSpPr>
        <p:spPr>
          <a:xfrm>
            <a:off x="590910" y="337110"/>
            <a:ext cx="6401700" cy="484800"/>
          </a:xfrm>
          <a:prstGeom prst="rect">
            <a:avLst/>
          </a:prstGeom>
          <a:solidFill>
            <a:schemeClr val="accent1"/>
          </a:solidFill>
          <a:ln w="19050" cap="flat" cmpd="sng">
            <a:solidFill>
              <a:srgbClr val="93231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2700"/>
              <a:buFont typeface="Calibri"/>
              <a:buNone/>
            </a:pPr>
            <a:r>
              <a:rPr lang="en-GB" sz="2700" b="1" i="0" u="none" strike="noStrike" cap="none">
                <a:solidFill>
                  <a:schemeClr val="lt1"/>
                </a:solidFill>
                <a:latin typeface="Calibri" panose="020F0502020204030204" pitchFamily="34" charset="0"/>
                <a:ea typeface="Calibri"/>
                <a:cs typeface="Calibri" panose="020F0502020204030204" pitchFamily="34" charset="0"/>
                <a:sym typeface="Calibri"/>
              </a:rPr>
              <a:t>Pathways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42" name="Google Shape;242;p25"/>
          <p:cNvSpPr/>
          <p:nvPr/>
        </p:nvSpPr>
        <p:spPr>
          <a:xfrm>
            <a:off x="601675" y="999933"/>
            <a:ext cx="1530900" cy="234000"/>
          </a:xfrm>
          <a:prstGeom prst="rect">
            <a:avLst/>
          </a:prstGeom>
          <a:solidFill>
            <a:srgbClr val="EB7564"/>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panose="020F0502020204030204" pitchFamily="34" charset="0"/>
                <a:ea typeface="Trebuchet MS"/>
                <a:cs typeface="Calibri" panose="020F0502020204030204" pitchFamily="34" charset="0"/>
                <a:sym typeface="Trebuchet MS"/>
              </a:rPr>
              <a:t>Academic</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43" name="Google Shape;243;p25"/>
          <p:cNvSpPr/>
          <p:nvPr/>
        </p:nvSpPr>
        <p:spPr>
          <a:xfrm>
            <a:off x="2225129" y="994593"/>
            <a:ext cx="1534200" cy="234000"/>
          </a:xfrm>
          <a:prstGeom prst="rect">
            <a:avLst/>
          </a:prstGeom>
          <a:solidFill>
            <a:srgbClr val="EB7564"/>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panose="020F0502020204030204" pitchFamily="34" charset="0"/>
                <a:ea typeface="Trebuchet MS"/>
                <a:cs typeface="Calibri" panose="020F0502020204030204" pitchFamily="34" charset="0"/>
                <a:sym typeface="Trebuchet MS"/>
              </a:rPr>
              <a:t>Vocational</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44" name="Google Shape;244;p25"/>
          <p:cNvSpPr/>
          <p:nvPr/>
        </p:nvSpPr>
        <p:spPr>
          <a:xfrm>
            <a:off x="3861468" y="999933"/>
            <a:ext cx="1542600" cy="234000"/>
          </a:xfrm>
          <a:prstGeom prst="rect">
            <a:avLst/>
          </a:prstGeom>
          <a:solidFill>
            <a:srgbClr val="EB7564"/>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panose="020F0502020204030204" pitchFamily="34" charset="0"/>
                <a:ea typeface="Trebuchet MS"/>
                <a:cs typeface="Calibri" panose="020F0502020204030204" pitchFamily="34" charset="0"/>
                <a:sym typeface="Trebuchet MS"/>
              </a:rPr>
              <a:t>Work-based</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cxnSp>
        <p:nvCxnSpPr>
          <p:cNvPr id="245" name="Google Shape;245;p25"/>
          <p:cNvCxnSpPr/>
          <p:nvPr/>
        </p:nvCxnSpPr>
        <p:spPr>
          <a:xfrm>
            <a:off x="2182772" y="1239371"/>
            <a:ext cx="3300" cy="3665700"/>
          </a:xfrm>
          <a:prstGeom prst="straightConnector1">
            <a:avLst/>
          </a:prstGeom>
          <a:noFill/>
          <a:ln w="12700" cap="rnd" cmpd="sng">
            <a:solidFill>
              <a:srgbClr val="F6D000"/>
            </a:solidFill>
            <a:prstDash val="solid"/>
            <a:round/>
            <a:headEnd type="none" w="sm" len="sm"/>
            <a:tailEnd type="none" w="sm" len="sm"/>
          </a:ln>
        </p:spPr>
      </p:cxnSp>
      <p:cxnSp>
        <p:nvCxnSpPr>
          <p:cNvPr id="246" name="Google Shape;246;p25"/>
          <p:cNvCxnSpPr/>
          <p:nvPr/>
        </p:nvCxnSpPr>
        <p:spPr>
          <a:xfrm>
            <a:off x="3807346" y="1234032"/>
            <a:ext cx="16500" cy="3670800"/>
          </a:xfrm>
          <a:prstGeom prst="straightConnector1">
            <a:avLst/>
          </a:prstGeom>
          <a:noFill/>
          <a:ln w="12700" cap="rnd" cmpd="sng">
            <a:solidFill>
              <a:srgbClr val="F6D000"/>
            </a:solidFill>
            <a:prstDash val="solid"/>
            <a:round/>
            <a:headEnd type="none" w="sm" len="sm"/>
            <a:tailEnd type="none" w="sm" len="sm"/>
          </a:ln>
        </p:spPr>
      </p:cxnSp>
      <p:sp>
        <p:nvSpPr>
          <p:cNvPr id="247" name="Google Shape;247;p25"/>
          <p:cNvSpPr/>
          <p:nvPr/>
        </p:nvSpPr>
        <p:spPr>
          <a:xfrm>
            <a:off x="590910" y="1589772"/>
            <a:ext cx="1533900" cy="996300"/>
          </a:xfrm>
          <a:prstGeom prst="rect">
            <a:avLst/>
          </a:prstGeom>
          <a:solidFill>
            <a:srgbClr val="50BDC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panose="020F0502020204030204" pitchFamily="34" charset="0"/>
                <a:ea typeface="Trebuchet MS"/>
                <a:cs typeface="Calibri" panose="020F0502020204030204" pitchFamily="34" charset="0"/>
                <a:sym typeface="Trebuchet MS"/>
              </a:rPr>
              <a:t>Mostly in school, Sixth Forms and some colleges.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48" name="Google Shape;248;p25"/>
          <p:cNvSpPr/>
          <p:nvPr/>
        </p:nvSpPr>
        <p:spPr>
          <a:xfrm>
            <a:off x="2234526" y="1589772"/>
            <a:ext cx="1533900" cy="996300"/>
          </a:xfrm>
          <a:prstGeom prst="rect">
            <a:avLst/>
          </a:prstGeom>
          <a:solidFill>
            <a:srgbClr val="3FD177"/>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panose="020F0502020204030204" pitchFamily="34" charset="0"/>
                <a:ea typeface="Trebuchet MS"/>
                <a:cs typeface="Calibri" panose="020F0502020204030204" pitchFamily="34" charset="0"/>
                <a:sym typeface="Trebuchet MS"/>
              </a:rPr>
              <a:t>Mostly in colleges but offered in some schools and can be done alongside A Levels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49" name="Google Shape;249;p25"/>
          <p:cNvSpPr/>
          <p:nvPr/>
        </p:nvSpPr>
        <p:spPr>
          <a:xfrm>
            <a:off x="3870361" y="1587268"/>
            <a:ext cx="1533900" cy="9963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panose="020F0502020204030204" pitchFamily="34" charset="0"/>
                <a:ea typeface="Trebuchet MS"/>
                <a:cs typeface="Calibri" panose="020F0502020204030204" pitchFamily="34" charset="0"/>
                <a:sym typeface="Trebuchet MS"/>
              </a:rPr>
              <a:t>Working for an employer with some time at a college or similar. Get paid.</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grpSp>
        <p:nvGrpSpPr>
          <p:cNvPr id="250" name="Google Shape;250;p25"/>
          <p:cNvGrpSpPr/>
          <p:nvPr/>
        </p:nvGrpSpPr>
        <p:grpSpPr>
          <a:xfrm>
            <a:off x="594500" y="2708720"/>
            <a:ext cx="4811631" cy="1038123"/>
            <a:chOff x="818375" y="3576080"/>
            <a:chExt cx="7689996" cy="1481975"/>
          </a:xfrm>
        </p:grpSpPr>
        <p:sp>
          <p:nvSpPr>
            <p:cNvPr id="251" name="Google Shape;251;p25"/>
            <p:cNvSpPr/>
            <p:nvPr/>
          </p:nvSpPr>
          <p:spPr>
            <a:xfrm>
              <a:off x="818375" y="3579654"/>
              <a:ext cx="2463000" cy="1478400"/>
            </a:xfrm>
            <a:prstGeom prst="rect">
              <a:avLst/>
            </a:prstGeom>
            <a:solidFill>
              <a:srgbClr val="50BDC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Need to have enjoyed your GCSE subjects, like independent study.</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52" name="Google Shape;252;p25"/>
            <p:cNvSpPr/>
            <p:nvPr/>
          </p:nvSpPr>
          <p:spPr>
            <a:xfrm>
              <a:off x="3442046" y="3579655"/>
              <a:ext cx="2451600" cy="1478400"/>
            </a:xfrm>
            <a:prstGeom prst="rect">
              <a:avLst/>
            </a:prstGeom>
            <a:solidFill>
              <a:srgbClr val="3FD177"/>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panose="020F0502020204030204" pitchFamily="34" charset="0"/>
                  <a:ea typeface="Trebuchet MS"/>
                  <a:cs typeface="Calibri" panose="020F0502020204030204" pitchFamily="34" charset="0"/>
                  <a:sym typeface="Trebuchet MS"/>
                </a:rPr>
                <a:t>Need to be interested in a job area.</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53" name="Google Shape;253;p25"/>
            <p:cNvSpPr/>
            <p:nvPr/>
          </p:nvSpPr>
          <p:spPr>
            <a:xfrm>
              <a:off x="6056771" y="3576080"/>
              <a:ext cx="2451600" cy="14784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panose="020F0502020204030204" pitchFamily="34" charset="0"/>
                  <a:ea typeface="Trebuchet MS"/>
                  <a:cs typeface="Calibri" panose="020F0502020204030204" pitchFamily="34" charset="0"/>
                  <a:sym typeface="Trebuchet MS"/>
                </a:rPr>
                <a:t>Need to know this is the job area you want to work in.</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254" name="Google Shape;254;p25"/>
          <p:cNvGrpSpPr/>
          <p:nvPr/>
        </p:nvGrpSpPr>
        <p:grpSpPr>
          <a:xfrm>
            <a:off x="594499" y="3869350"/>
            <a:ext cx="4810287" cy="1038124"/>
            <a:chOff x="818375" y="5232938"/>
            <a:chExt cx="7687849" cy="1481976"/>
          </a:xfrm>
        </p:grpSpPr>
        <p:sp>
          <p:nvSpPr>
            <p:cNvPr id="255" name="Google Shape;255;p25"/>
            <p:cNvSpPr/>
            <p:nvPr/>
          </p:nvSpPr>
          <p:spPr>
            <a:xfrm>
              <a:off x="818375" y="5236514"/>
              <a:ext cx="2463000" cy="1478400"/>
            </a:xfrm>
            <a:prstGeom prst="rect">
              <a:avLst/>
            </a:prstGeom>
            <a:solidFill>
              <a:srgbClr val="50BDC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panose="020F0502020204030204" pitchFamily="34" charset="0"/>
                <a:ea typeface="Trebuchet MS"/>
                <a:cs typeface="Calibri" panose="020F0502020204030204" pitchFamily="34" charset="0"/>
                <a:sym typeface="Trebuchet MS"/>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panose="020F0502020204030204" pitchFamily="34" charset="0"/>
                  <a:ea typeface="Trebuchet MS"/>
                  <a:cs typeface="Calibri" panose="020F0502020204030204" pitchFamily="34" charset="0"/>
                  <a:sym typeface="Trebuchet MS"/>
                </a:rPr>
                <a:t>Exam assessment at the end of two years.</a:t>
              </a:r>
              <a:endParaRPr sz="11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panose="020F0502020204030204" pitchFamily="34" charset="0"/>
                <a:ea typeface="Trebuchet MS"/>
                <a:cs typeface="Calibri" panose="020F0502020204030204" pitchFamily="34" charset="0"/>
                <a:sym typeface="Trebuchet MS"/>
              </a:endParaRPr>
            </a:p>
          </p:txBody>
        </p:sp>
        <p:sp>
          <p:nvSpPr>
            <p:cNvPr id="256" name="Google Shape;256;p25"/>
            <p:cNvSpPr/>
            <p:nvPr/>
          </p:nvSpPr>
          <p:spPr>
            <a:xfrm>
              <a:off x="3439899" y="5236513"/>
              <a:ext cx="2451600" cy="1478400"/>
            </a:xfrm>
            <a:prstGeom prst="rect">
              <a:avLst/>
            </a:prstGeom>
            <a:solidFill>
              <a:srgbClr val="3FD177"/>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panose="020F0502020204030204" pitchFamily="34" charset="0"/>
                <a:ea typeface="Trebuchet MS"/>
                <a:cs typeface="Calibri" panose="020F0502020204030204" pitchFamily="34" charset="0"/>
                <a:sym typeface="Trebuchet MS"/>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panose="020F0502020204030204" pitchFamily="34" charset="0"/>
                  <a:ea typeface="Trebuchet MS"/>
                  <a:cs typeface="Calibri" panose="020F0502020204030204" pitchFamily="34" charset="0"/>
                  <a:sym typeface="Trebuchet MS"/>
                </a:rPr>
                <a:t>Course work, some final assessment  and work placement.</a:t>
              </a:r>
              <a:endParaRPr sz="11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panose="020F0502020204030204" pitchFamily="34" charset="0"/>
                <a:ea typeface="Trebuchet MS"/>
                <a:cs typeface="Calibri" panose="020F0502020204030204" pitchFamily="34" charset="0"/>
                <a:sym typeface="Trebuchet MS"/>
              </a:endParaRPr>
            </a:p>
          </p:txBody>
        </p:sp>
        <p:sp>
          <p:nvSpPr>
            <p:cNvPr id="257" name="Google Shape;257;p25"/>
            <p:cNvSpPr/>
            <p:nvPr/>
          </p:nvSpPr>
          <p:spPr>
            <a:xfrm>
              <a:off x="6054624" y="5232938"/>
              <a:ext cx="2451600" cy="14784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panose="020F0502020204030204" pitchFamily="34" charset="0"/>
                <a:ea typeface="Trebuchet MS"/>
                <a:cs typeface="Calibri" panose="020F0502020204030204" pitchFamily="34" charset="0"/>
                <a:sym typeface="Trebuchet MS"/>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panose="020F0502020204030204" pitchFamily="34" charset="0"/>
                  <a:ea typeface="Trebuchet MS"/>
                  <a:cs typeface="Calibri" panose="020F0502020204030204" pitchFamily="34" charset="0"/>
                  <a:sym typeface="Trebuchet MS"/>
                </a:rPr>
                <a:t>Learning through doing the job, some time at a college or similar, some written assessment.</a:t>
              </a:r>
              <a:endParaRPr sz="11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panose="020F0502020204030204" pitchFamily="34" charset="0"/>
                <a:ea typeface="Trebuchet MS"/>
                <a:cs typeface="Calibri" panose="020F0502020204030204" pitchFamily="34" charset="0"/>
                <a:sym typeface="Trebuchet MS"/>
              </a:endParaRPr>
            </a:p>
          </p:txBody>
        </p:sp>
      </p:grpSp>
      <p:sp>
        <p:nvSpPr>
          <p:cNvPr id="258" name="Google Shape;258;p25"/>
          <p:cNvSpPr/>
          <p:nvPr/>
        </p:nvSpPr>
        <p:spPr>
          <a:xfrm>
            <a:off x="596524" y="1275151"/>
            <a:ext cx="1536000" cy="212100"/>
          </a:xfrm>
          <a:prstGeom prst="rect">
            <a:avLst/>
          </a:prstGeom>
          <a:solidFill>
            <a:srgbClr val="FFC00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panose="020F0502020204030204" pitchFamily="34" charset="0"/>
                <a:ea typeface="Trebuchet MS"/>
                <a:cs typeface="Calibri" panose="020F0502020204030204" pitchFamily="34" charset="0"/>
                <a:sym typeface="Trebuchet MS"/>
              </a:rPr>
              <a:t>A levels </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59" name="Google Shape;259;p25"/>
          <p:cNvSpPr/>
          <p:nvPr/>
        </p:nvSpPr>
        <p:spPr>
          <a:xfrm>
            <a:off x="2201805" y="1275151"/>
            <a:ext cx="1557600" cy="252600"/>
          </a:xfrm>
          <a:prstGeom prst="rect">
            <a:avLst/>
          </a:prstGeom>
          <a:solidFill>
            <a:srgbClr val="FFC00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panose="020F0502020204030204" pitchFamily="34" charset="0"/>
                <a:ea typeface="Trebuchet MS"/>
                <a:cs typeface="Calibri" panose="020F0502020204030204" pitchFamily="34" charset="0"/>
                <a:sym typeface="Trebuchet MS"/>
              </a:rPr>
              <a:t>Applied General: BTEC</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60" name="Google Shape;260;p25"/>
          <p:cNvSpPr/>
          <p:nvPr/>
        </p:nvSpPr>
        <p:spPr>
          <a:xfrm>
            <a:off x="3858891" y="1277755"/>
            <a:ext cx="1545300" cy="212100"/>
          </a:xfrm>
          <a:prstGeom prst="rect">
            <a:avLst/>
          </a:prstGeom>
          <a:solidFill>
            <a:srgbClr val="FFC00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panose="020F0502020204030204" pitchFamily="34" charset="0"/>
                <a:ea typeface="Trebuchet MS"/>
                <a:cs typeface="Calibri" panose="020F0502020204030204" pitchFamily="34" charset="0"/>
                <a:sym typeface="Trebuchet MS"/>
              </a:rPr>
              <a:t>Apprenticeships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61" name="Google Shape;261;p25"/>
          <p:cNvSpPr/>
          <p:nvPr/>
        </p:nvSpPr>
        <p:spPr>
          <a:xfrm>
            <a:off x="357808" y="348718"/>
            <a:ext cx="966978" cy="855576"/>
          </a:xfrm>
          <a:prstGeom prst="irregularSeal1">
            <a:avLst/>
          </a:prstGeom>
          <a:solidFill>
            <a:schemeClr val="accent1"/>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panose="020F0502020204030204" pitchFamily="34" charset="0"/>
                <a:ea typeface="Trebuchet MS"/>
                <a:cs typeface="Calibri" panose="020F0502020204030204" pitchFamily="34" charset="0"/>
                <a:sym typeface="Trebuchet MS"/>
              </a:rPr>
              <a:t>At 16</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pic>
        <p:nvPicPr>
          <p:cNvPr id="262" name="Google Shape;262;p25"/>
          <p:cNvPicPr preferRelativeResize="0"/>
          <p:nvPr/>
        </p:nvPicPr>
        <p:blipFill rotWithShape="1">
          <a:blip r:embed="rId3">
            <a:alphaModFix/>
          </a:blip>
          <a:srcRect/>
          <a:stretch/>
        </p:blipFill>
        <p:spPr>
          <a:xfrm>
            <a:off x="7538015" y="4168609"/>
            <a:ext cx="857250" cy="736321"/>
          </a:xfrm>
          <a:prstGeom prst="rect">
            <a:avLst/>
          </a:prstGeom>
          <a:noFill/>
          <a:ln>
            <a:noFill/>
          </a:ln>
        </p:spPr>
      </p:pic>
      <p:sp>
        <p:nvSpPr>
          <p:cNvPr id="263" name="Google Shape;263;p25"/>
          <p:cNvSpPr/>
          <p:nvPr/>
        </p:nvSpPr>
        <p:spPr>
          <a:xfrm>
            <a:off x="5472172" y="999931"/>
            <a:ext cx="1477216" cy="268997"/>
          </a:xfrm>
          <a:prstGeom prst="rect">
            <a:avLst/>
          </a:prstGeom>
          <a:solidFill>
            <a:srgbClr val="EB7564"/>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panose="020F0502020204030204" pitchFamily="34" charset="0"/>
                <a:ea typeface="Trebuchet MS"/>
                <a:cs typeface="Calibri" panose="020F0502020204030204" pitchFamily="34" charset="0"/>
                <a:sym typeface="Trebuchet MS"/>
              </a:rPr>
              <a:t>Academic/ Work-based</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64" name="Google Shape;264;p25"/>
          <p:cNvSpPr/>
          <p:nvPr/>
        </p:nvSpPr>
        <p:spPr>
          <a:xfrm>
            <a:off x="5470884" y="1289533"/>
            <a:ext cx="1545300" cy="212100"/>
          </a:xfrm>
          <a:prstGeom prst="rect">
            <a:avLst/>
          </a:prstGeom>
          <a:solidFill>
            <a:srgbClr val="FFC00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panose="020F0502020204030204" pitchFamily="34" charset="0"/>
                <a:ea typeface="Trebuchet MS"/>
                <a:cs typeface="Calibri" panose="020F0502020204030204" pitchFamily="34" charset="0"/>
                <a:sym typeface="Trebuchet MS"/>
              </a:rPr>
              <a:t>T -Levels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65" name="Google Shape;265;p25"/>
          <p:cNvSpPr/>
          <p:nvPr/>
        </p:nvSpPr>
        <p:spPr>
          <a:xfrm>
            <a:off x="5470884" y="1588282"/>
            <a:ext cx="1533900" cy="9963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panose="020F0502020204030204" pitchFamily="34" charset="0"/>
                <a:ea typeface="Trebuchet MS"/>
                <a:cs typeface="Calibri" panose="020F0502020204030204" pitchFamily="34" charset="0"/>
                <a:sym typeface="Trebuchet MS"/>
              </a:rPr>
              <a:t>Learning at College with 1 day on the job training</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66" name="Google Shape;266;p25"/>
          <p:cNvSpPr/>
          <p:nvPr/>
        </p:nvSpPr>
        <p:spPr>
          <a:xfrm>
            <a:off x="5493210" y="2709797"/>
            <a:ext cx="1533900" cy="9963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panose="020F0502020204030204" pitchFamily="34" charset="0"/>
                <a:ea typeface="Trebuchet MS"/>
                <a:cs typeface="Calibri" panose="020F0502020204030204" pitchFamily="34" charset="0"/>
                <a:sym typeface="Trebuchet MS"/>
              </a:rPr>
              <a:t>You will need 5 GCSEs grade 4 - 9 including English and Maths.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67" name="Google Shape;267;p25"/>
          <p:cNvSpPr/>
          <p:nvPr/>
        </p:nvSpPr>
        <p:spPr>
          <a:xfrm>
            <a:off x="5492538" y="3850413"/>
            <a:ext cx="1533900" cy="10638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panose="020F0502020204030204" pitchFamily="34" charset="0"/>
                <a:ea typeface="Trebuchet MS"/>
                <a:cs typeface="Calibri" panose="020F0502020204030204" pitchFamily="34" charset="0"/>
                <a:sym typeface="Trebuchet MS"/>
              </a:rPr>
              <a:t>Course work, some final assessment  and work placement.</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cxnSp>
        <p:nvCxnSpPr>
          <p:cNvPr id="268" name="Google Shape;268;p25"/>
          <p:cNvCxnSpPr/>
          <p:nvPr/>
        </p:nvCxnSpPr>
        <p:spPr>
          <a:xfrm>
            <a:off x="5429299" y="1275151"/>
            <a:ext cx="16500" cy="3670800"/>
          </a:xfrm>
          <a:prstGeom prst="straightConnector1">
            <a:avLst/>
          </a:prstGeom>
          <a:noFill/>
          <a:ln w="12700" cap="rnd" cmpd="sng">
            <a:solidFill>
              <a:srgbClr val="F6D000"/>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6"/>
          <p:cNvSpPr txBox="1"/>
          <p:nvPr/>
        </p:nvSpPr>
        <p:spPr>
          <a:xfrm>
            <a:off x="2035088" y="-647363"/>
            <a:ext cx="4914300" cy="284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1" u="none" strike="noStrike" cap="none">
                <a:solidFill>
                  <a:srgbClr val="FC5C30"/>
                </a:solidFill>
                <a:latin typeface="Calibri" panose="020F0502020204030204" pitchFamily="34" charset="0"/>
                <a:ea typeface="Trebuchet MS"/>
                <a:cs typeface="Calibri" panose="020F0502020204030204" pitchFamily="34" charset="0"/>
                <a:sym typeface="Trebuchet MS"/>
              </a:rPr>
              <a:t>One place for all your careers information.</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grpSp>
        <p:nvGrpSpPr>
          <p:cNvPr id="275" name="Google Shape;275;p26"/>
          <p:cNvGrpSpPr/>
          <p:nvPr/>
        </p:nvGrpSpPr>
        <p:grpSpPr>
          <a:xfrm>
            <a:off x="562708" y="274320"/>
            <a:ext cx="6516900" cy="4869225"/>
            <a:chOff x="750277" y="365760"/>
            <a:chExt cx="8689200" cy="6492300"/>
          </a:xfrm>
        </p:grpSpPr>
        <p:sp>
          <p:nvSpPr>
            <p:cNvPr id="276" name="Google Shape;276;p26"/>
            <p:cNvSpPr/>
            <p:nvPr/>
          </p:nvSpPr>
          <p:spPr>
            <a:xfrm>
              <a:off x="750277" y="365760"/>
              <a:ext cx="8689200" cy="64923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77" name="Google Shape;277;p26"/>
            <p:cNvSpPr/>
            <p:nvPr/>
          </p:nvSpPr>
          <p:spPr>
            <a:xfrm>
              <a:off x="974133" y="519463"/>
              <a:ext cx="8291700" cy="61755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78" name="Google Shape;278;p26"/>
            <p:cNvSpPr txBox="1"/>
            <p:nvPr/>
          </p:nvSpPr>
          <p:spPr>
            <a:xfrm>
              <a:off x="1195450" y="719510"/>
              <a:ext cx="7758300" cy="646200"/>
            </a:xfrm>
            <a:prstGeom prst="rect">
              <a:avLst/>
            </a:prstGeom>
            <a:solidFill>
              <a:schemeClr val="accent1"/>
            </a:solidFill>
            <a:ln w="19050" cap="flat" cmpd="sng">
              <a:solidFill>
                <a:srgbClr val="93231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2700"/>
                <a:buFont typeface="Calibri"/>
                <a:buNone/>
              </a:pPr>
              <a:r>
                <a:rPr lang="en-GB" sz="2700" b="1" i="0" u="none" strike="noStrike" cap="none">
                  <a:solidFill>
                    <a:schemeClr val="lt1"/>
                  </a:solidFill>
                  <a:latin typeface="Calibri" panose="020F0502020204030204" pitchFamily="34" charset="0"/>
                  <a:ea typeface="Calibri"/>
                  <a:cs typeface="Calibri" panose="020F0502020204030204" pitchFamily="34" charset="0"/>
                  <a:sym typeface="Calibri"/>
                </a:rPr>
                <a:t>A Levels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79" name="Google Shape;279;p26"/>
            <p:cNvSpPr/>
            <p:nvPr/>
          </p:nvSpPr>
          <p:spPr>
            <a:xfrm>
              <a:off x="4897886" y="1940877"/>
              <a:ext cx="2670900" cy="373800"/>
            </a:xfrm>
            <a:prstGeom prst="rect">
              <a:avLst/>
            </a:prstGeom>
            <a:noFill/>
            <a:ln>
              <a:noFill/>
            </a:ln>
          </p:spPr>
          <p:txBody>
            <a:bodyPr spcFirstLastPara="1" wrap="square" lIns="68575" tIns="34275" rIns="68575" bIns="34275"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en-GB" sz="1400" b="1" i="0" u="none" strike="noStrike" cap="none">
                  <a:solidFill>
                    <a:schemeClr val="dk1"/>
                  </a:solidFill>
                  <a:latin typeface="Calibri" panose="020F0502020204030204" pitchFamily="34" charset="0"/>
                  <a:ea typeface="Trebuchet MS"/>
                  <a:cs typeface="Calibri" panose="020F0502020204030204" pitchFamily="34" charset="0"/>
                  <a:sym typeface="Trebuchet MS"/>
                </a:rPr>
                <a:t> 3 or 4</a:t>
              </a:r>
              <a:endParaRPr sz="1400" b="1"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80" name="Google Shape;280;p26"/>
            <p:cNvSpPr/>
            <p:nvPr/>
          </p:nvSpPr>
          <p:spPr>
            <a:xfrm>
              <a:off x="5462689" y="3339392"/>
              <a:ext cx="3565800" cy="13434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panose="020F0502020204030204" pitchFamily="34" charset="0"/>
                  <a:ea typeface="Trebuchet MS"/>
                  <a:cs typeface="Calibri" panose="020F0502020204030204" pitchFamily="34" charset="0"/>
                  <a:sym typeface="Trebuchet MS"/>
                </a:rPr>
                <a:t>Some students study 4 subjects, whilst others study 3. </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81" name="Google Shape;281;p26"/>
            <p:cNvSpPr/>
            <p:nvPr/>
          </p:nvSpPr>
          <p:spPr>
            <a:xfrm>
              <a:off x="5466460" y="4995064"/>
              <a:ext cx="3562200" cy="13434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panose="020F0502020204030204" pitchFamily="34" charset="0"/>
                  <a:ea typeface="Trebuchet MS"/>
                  <a:cs typeface="Calibri" panose="020F0502020204030204" pitchFamily="34" charset="0"/>
                  <a:sym typeface="Trebuchet MS"/>
                </a:rPr>
                <a:t>After A levels you could start an Advanced or Higher Apprenticeship</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82" name="Google Shape;282;p26"/>
            <p:cNvSpPr/>
            <p:nvPr/>
          </p:nvSpPr>
          <p:spPr>
            <a:xfrm>
              <a:off x="5462689" y="1565888"/>
              <a:ext cx="3565800" cy="1526100"/>
            </a:xfrm>
            <a:prstGeom prst="rect">
              <a:avLst/>
            </a:prstGeom>
            <a:solidFill>
              <a:srgbClr val="FC5C3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panose="020F0502020204030204" pitchFamily="34" charset="0"/>
                  <a:ea typeface="Trebuchet MS"/>
                  <a:cs typeface="Calibri" panose="020F0502020204030204" pitchFamily="34" charset="0"/>
                  <a:sym typeface="Trebuchet MS"/>
                </a:rPr>
                <a:t>Most schools / colleges expect you to have a 6+ in the A level you want to study. Including English Language and Maths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83" name="Google Shape;283;p26"/>
            <p:cNvSpPr/>
            <p:nvPr/>
          </p:nvSpPr>
          <p:spPr>
            <a:xfrm>
              <a:off x="1061131" y="1750163"/>
              <a:ext cx="3744900" cy="13434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What grades do you usually need to do an A Level?</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84" name="Google Shape;284;p26"/>
            <p:cNvSpPr/>
            <p:nvPr/>
          </p:nvSpPr>
          <p:spPr>
            <a:xfrm>
              <a:off x="1061131" y="3339392"/>
              <a:ext cx="3744900" cy="13434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panose="020F0502020204030204" pitchFamily="34" charset="0"/>
                  <a:ea typeface="Trebuchet MS"/>
                  <a:cs typeface="Calibri" panose="020F0502020204030204" pitchFamily="34" charset="0"/>
                  <a:sym typeface="Trebuchet MS"/>
                </a:rPr>
                <a:t>How many subjects do you study at A Level?</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85" name="Google Shape;285;p26"/>
            <p:cNvSpPr/>
            <p:nvPr/>
          </p:nvSpPr>
          <p:spPr>
            <a:xfrm>
              <a:off x="1061131" y="4995064"/>
              <a:ext cx="3744900" cy="1343400"/>
            </a:xfrm>
            <a:prstGeom prst="rect">
              <a:avLst/>
            </a:prstGeom>
            <a:solidFill>
              <a:srgbClr val="00B0F0"/>
            </a:solidFill>
            <a:ln w="19050" cap="rnd" cmpd="sng">
              <a:solidFill>
                <a:srgbClr val="698D1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panose="020F0502020204030204" pitchFamily="34" charset="0"/>
                  <a:ea typeface="Trebuchet MS"/>
                  <a:cs typeface="Calibri" panose="020F0502020204030204" pitchFamily="34" charset="0"/>
                  <a:sym typeface="Trebuchet MS"/>
                </a:rPr>
                <a:t>Can you do an apprenticeship after A Levels?</a:t>
              </a:r>
              <a:endParaRPr sz="1100" b="0" i="0" u="none" strike="noStrike" cap="none">
                <a:solidFill>
                  <a:srgbClr val="000000"/>
                </a:solidFill>
                <a:latin typeface="Calibri" panose="020F0502020204030204" pitchFamily="34" charset="0"/>
                <a:cs typeface="Calibri" panose="020F0502020204030204" pitchFamily="34" charset="0"/>
                <a:sym typeface="Arial"/>
              </a:endParaRPr>
            </a:p>
          </p:txBody>
        </p:sp>
      </p:grpSp>
      <p:pic>
        <p:nvPicPr>
          <p:cNvPr id="286" name="Google Shape;286;p26"/>
          <p:cNvPicPr preferRelativeResize="0"/>
          <p:nvPr/>
        </p:nvPicPr>
        <p:blipFill rotWithShape="1">
          <a:blip r:embed="rId3">
            <a:alphaModFix/>
          </a:blip>
          <a:srcRect/>
          <a:stretch/>
        </p:blipFill>
        <p:spPr>
          <a:xfrm>
            <a:off x="7179640" y="4157251"/>
            <a:ext cx="790536" cy="679019"/>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1788</Words>
  <Application>Microsoft Office PowerPoint</Application>
  <PresentationFormat>On-screen Show (16:9)</PresentationFormat>
  <Paragraphs>219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 Black</vt:lpstr>
      <vt:lpstr>Noto Sans Symbols</vt:lpstr>
      <vt:lpstr>Calibri</vt:lpstr>
      <vt:lpstr>Arial</vt:lpstr>
      <vt:lpstr>Trebuchet MS</vt:lpstr>
      <vt:lpstr>Facet</vt:lpstr>
      <vt:lpstr>Where will you go after Year 11?</vt:lpstr>
      <vt:lpstr>Where to go? </vt:lpstr>
      <vt:lpstr>PowerPoint Presentation</vt:lpstr>
      <vt:lpstr>PowerPoint Presentation</vt:lpstr>
      <vt:lpstr>PowerPoint Presentation</vt:lpstr>
      <vt:lpstr>Planning for the future...</vt:lpstr>
      <vt:lpstr>PowerPoint Presentation</vt:lpstr>
      <vt:lpstr>PowerPoint Presentation</vt:lpstr>
      <vt:lpstr>PowerPoint Presentation</vt:lpstr>
      <vt:lpstr>PowerPoint Presentation</vt:lpstr>
      <vt:lpstr>PowerPoint Presentation</vt:lpstr>
      <vt:lpstr>PowerPoint Presentation</vt:lpstr>
      <vt:lpstr>Making Choices</vt:lpstr>
      <vt:lpstr>Think Ahead</vt:lpstr>
      <vt:lpstr>Applying</vt:lpstr>
      <vt:lpstr>PowerPoint Presentation</vt:lpstr>
      <vt:lpstr>PowerPoint Presentation</vt:lpstr>
      <vt:lpstr>HELP!</vt:lpstr>
      <vt:lpstr>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will you go after Year 11?</dc:title>
  <dc:creator>Laura Hay</dc:creator>
  <cp:lastModifiedBy>Laura Hay</cp:lastModifiedBy>
  <cp:revision>1</cp:revision>
  <dcterms:modified xsi:type="dcterms:W3CDTF">2023-09-25T08:29:46Z</dcterms:modified>
</cp:coreProperties>
</file>