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61" r:id="rId4"/>
    <p:sldId id="262" r:id="rId5"/>
    <p:sldId id="263" r:id="rId6"/>
    <p:sldId id="264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 snapToGrid="0">
      <p:cViewPr varScale="1">
        <p:scale>
          <a:sx n="57" d="100"/>
          <a:sy n="57" d="100"/>
        </p:scale>
        <p:origin x="-39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8A9D-02FB-4CEE-AFCD-39ED92DBC743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8170-E5ED-49C6-BD2D-4C93DB481C03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601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8A9D-02FB-4CEE-AFCD-39ED92DBC743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8170-E5ED-49C6-BD2D-4C93DB481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94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8A9D-02FB-4CEE-AFCD-39ED92DBC743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8170-E5ED-49C6-BD2D-4C93DB481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32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8A9D-02FB-4CEE-AFCD-39ED92DBC743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8170-E5ED-49C6-BD2D-4C93DB481C03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2995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8A9D-02FB-4CEE-AFCD-39ED92DBC743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8170-E5ED-49C6-BD2D-4C93DB481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27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8A9D-02FB-4CEE-AFCD-39ED92DBC743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8170-E5ED-49C6-BD2D-4C93DB481C0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1516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8A9D-02FB-4CEE-AFCD-39ED92DBC743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8170-E5ED-49C6-BD2D-4C93DB481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868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8A9D-02FB-4CEE-AFCD-39ED92DBC743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8170-E5ED-49C6-BD2D-4C93DB481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395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8A9D-02FB-4CEE-AFCD-39ED92DBC743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8170-E5ED-49C6-BD2D-4C93DB481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93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8A9D-02FB-4CEE-AFCD-39ED92DBC743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8170-E5ED-49C6-BD2D-4C93DB481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87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8A9D-02FB-4CEE-AFCD-39ED92DBC743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8170-E5ED-49C6-BD2D-4C93DB481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283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8A9D-02FB-4CEE-AFCD-39ED92DBC743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8170-E5ED-49C6-BD2D-4C93DB481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32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8A9D-02FB-4CEE-AFCD-39ED92DBC743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8170-E5ED-49C6-BD2D-4C93DB481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9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8A9D-02FB-4CEE-AFCD-39ED92DBC743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8170-E5ED-49C6-BD2D-4C93DB481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847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8A9D-02FB-4CEE-AFCD-39ED92DBC743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8170-E5ED-49C6-BD2D-4C93DB481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87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8A9D-02FB-4CEE-AFCD-39ED92DBC743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8170-E5ED-49C6-BD2D-4C93DB481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78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8A9D-02FB-4CEE-AFCD-39ED92DBC743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C8170-E5ED-49C6-BD2D-4C93DB481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41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3748A9D-02FB-4CEE-AFCD-39ED92DBC743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1CC8170-E5ED-49C6-BD2D-4C93DB481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4804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spects.ac.uk/" TargetMode="External"/><Relationship Id="rId2" Type="http://schemas.openxmlformats.org/officeDocument/2006/relationships/hyperlink" Target="http://www.getingofar.gov.uk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thescholarshiphub.org.uk/" TargetMode="External"/><Relationship Id="rId5" Type="http://schemas.openxmlformats.org/officeDocument/2006/relationships/hyperlink" Target="http://www.notgoingtouni.co.uk/" TargetMode="External"/><Relationship Id="rId4" Type="http://schemas.openxmlformats.org/officeDocument/2006/relationships/hyperlink" Target="http://www.ucas.com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57467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4000" dirty="0" smtClean="0"/>
              <a:t>APPRENTICESHIPS </a:t>
            </a:r>
            <a:endParaRPr lang="en-GB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Georgina Cleasby – Careers Adviser</a:t>
            </a:r>
          </a:p>
        </p:txBody>
      </p:sp>
    </p:spTree>
    <p:extLst>
      <p:ext uri="{BB962C8B-B14F-4D97-AF65-F5344CB8AC3E}">
        <p14:creationId xmlns:p14="http://schemas.microsoft.com/office/powerpoint/2010/main" val="4068435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76275" y="971550"/>
            <a:ext cx="8542338" cy="6019801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tx1"/>
                </a:solidFill>
                <a:latin typeface="+mj-lt"/>
              </a:rPr>
              <a:t>WHAT IS AN APPRENTICESHIP ?</a:t>
            </a:r>
          </a:p>
          <a:p>
            <a:r>
              <a:rPr lang="en-GB" dirty="0" smtClean="0">
                <a:solidFill>
                  <a:schemeClr val="tx1"/>
                </a:solidFill>
                <a:latin typeface="+mj-lt"/>
              </a:rPr>
              <a:t>Combination 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of working and studying at </a:t>
            </a:r>
            <a:r>
              <a:rPr lang="en-GB" dirty="0" smtClean="0">
                <a:solidFill>
                  <a:schemeClr val="tx1"/>
                </a:solidFill>
                <a:latin typeface="+mj-lt"/>
              </a:rPr>
              <a:t>college</a:t>
            </a:r>
          </a:p>
          <a:p>
            <a:r>
              <a:rPr lang="en-GB" dirty="0" smtClean="0">
                <a:solidFill>
                  <a:schemeClr val="tx1"/>
                </a:solidFill>
                <a:latin typeface="+mj-lt"/>
              </a:rPr>
              <a:t>Typically 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4 days a week in work, 1 day in college</a:t>
            </a:r>
          </a:p>
          <a:p>
            <a:r>
              <a:rPr lang="en-GB" dirty="0">
                <a:solidFill>
                  <a:schemeClr val="tx1"/>
                </a:solidFill>
                <a:latin typeface="+mj-lt"/>
              </a:rPr>
              <a:t>Available at different </a:t>
            </a:r>
            <a:r>
              <a:rPr lang="en-GB" dirty="0" smtClean="0">
                <a:solidFill>
                  <a:schemeClr val="tx1"/>
                </a:solidFill>
                <a:latin typeface="+mj-lt"/>
              </a:rPr>
              <a:t>levels:   Entry point varies!</a:t>
            </a:r>
          </a:p>
          <a:p>
            <a:endParaRPr lang="en-GB" sz="1600" dirty="0">
              <a:solidFill>
                <a:schemeClr val="tx1"/>
              </a:solidFill>
              <a:latin typeface="+mj-lt"/>
            </a:endParaRPr>
          </a:p>
          <a:p>
            <a:endParaRPr lang="en-GB" sz="1600" dirty="0" smtClean="0">
              <a:solidFill>
                <a:schemeClr val="tx1"/>
              </a:solidFill>
              <a:latin typeface="+mj-lt"/>
            </a:endParaRPr>
          </a:p>
          <a:p>
            <a:endParaRPr lang="en-GB" sz="1600" dirty="0" smtClean="0">
              <a:solidFill>
                <a:schemeClr val="tx1"/>
              </a:solidFill>
              <a:latin typeface="+mj-lt"/>
            </a:endParaRPr>
          </a:p>
          <a:p>
            <a:endParaRPr lang="en-GB" sz="1600" dirty="0" smtClean="0">
              <a:solidFill>
                <a:schemeClr val="tx1"/>
              </a:solidFill>
              <a:latin typeface="+mj-lt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+mj-lt"/>
              </a:rPr>
              <a:t>Take 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between 1 to 4 </a:t>
            </a:r>
            <a:r>
              <a:rPr lang="en-GB" dirty="0" smtClean="0">
                <a:solidFill>
                  <a:schemeClr val="tx1"/>
                </a:solidFill>
                <a:latin typeface="+mj-lt"/>
              </a:rPr>
              <a:t>years to complete for anyone over 16 and now inclusive for graduates</a:t>
            </a:r>
          </a:p>
          <a:p>
            <a:r>
              <a:rPr lang="en-GB" dirty="0" smtClean="0">
                <a:solidFill>
                  <a:schemeClr val="tx1"/>
                </a:solidFill>
                <a:latin typeface="+mj-lt"/>
              </a:rPr>
              <a:t>Includes a main qualification (NVQ) and a Diploma, or a Diploma covering the work and college criteria, Maths and English if not already achieved.</a:t>
            </a:r>
          </a:p>
          <a:p>
            <a:endParaRPr lang="en-GB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18616" y="5671721"/>
            <a:ext cx="6410023" cy="1117289"/>
            <a:chOff x="3425" y="5715015"/>
            <a:chExt cx="6410023" cy="1117289"/>
          </a:xfrm>
        </p:grpSpPr>
        <p:pic>
          <p:nvPicPr>
            <p:cNvPr id="5" name="Picture 2" descr="N:\College photos\Automotive block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 flipV="1">
              <a:off x="81885" y="6786585"/>
              <a:ext cx="60959" cy="45719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</p:spPr>
        </p:pic>
        <p:pic>
          <p:nvPicPr>
            <p:cNvPr id="6" name="Picture 3" descr="N:\College photos\Students on law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25" y="5748828"/>
              <a:ext cx="2000264" cy="1083476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</p:spPr>
        </p:pic>
        <p:pic>
          <p:nvPicPr>
            <p:cNvPr id="7" name="Picture 5" descr="N:\College photos\Football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3758" y="5715015"/>
              <a:ext cx="1071570" cy="1071570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</p:spPr>
        </p:pic>
        <p:pic>
          <p:nvPicPr>
            <p:cNvPr id="8" name="Picture 8" descr="N:\College photos\Classroom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04351" y="5715015"/>
              <a:ext cx="1609097" cy="1071570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</p:spPr>
        </p:pic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415009"/>
              </p:ext>
            </p:extLst>
          </p:nvPr>
        </p:nvGraphicFramePr>
        <p:xfrm>
          <a:off x="1017585" y="2867024"/>
          <a:ext cx="8128000" cy="110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/>
                          </a:solidFill>
                        </a:rPr>
                        <a:t>Levels</a:t>
                      </a:r>
                      <a:r>
                        <a:rPr lang="en-GB" sz="1200" baseline="0" dirty="0" smtClean="0">
                          <a:solidFill>
                            <a:schemeClr val="bg1"/>
                          </a:solidFill>
                        </a:rPr>
                        <a:t> 6 &amp; 7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Batchelor’s degree &amp; Master’s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Levels</a:t>
                      </a:r>
                      <a:r>
                        <a:rPr lang="en-GB" sz="1200" b="1" baseline="0" dirty="0" smtClean="0"/>
                        <a:t> 4 &amp; 5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Higher</a:t>
                      </a:r>
                      <a:endParaRPr lang="en-GB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Level 3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Advanced</a:t>
                      </a:r>
                      <a:endParaRPr lang="en-GB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Leve</a:t>
                      </a:r>
                      <a:r>
                        <a:rPr lang="en-GB" sz="1200" b="1" baseline="0" dirty="0" smtClean="0"/>
                        <a:t>l 2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Intermediate</a:t>
                      </a:r>
                      <a:endParaRPr lang="en-GB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46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1247887"/>
            <a:ext cx="8534401" cy="613186"/>
          </a:xfrm>
        </p:spPr>
        <p:txBody>
          <a:bodyPr>
            <a:noAutofit/>
          </a:bodyPr>
          <a:lstStyle/>
          <a:p>
            <a:r>
              <a:rPr lang="en-GB" dirty="0" smtClean="0"/>
              <a:t>Funding, Salaries &amp;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84213" y="2011679"/>
            <a:ext cx="8534400" cy="4265295"/>
          </a:xfrm>
        </p:spPr>
        <p:txBody>
          <a:bodyPr>
            <a:normAutofit/>
          </a:bodyPr>
          <a:lstStyle/>
          <a:p>
            <a:endParaRPr lang="en-GB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Earn </a:t>
            </a:r>
            <a:r>
              <a:rPr lang="en-GB" dirty="0">
                <a:solidFill>
                  <a:schemeClr val="tx1"/>
                </a:solidFill>
              </a:rPr>
              <a:t>while you learn!  Wages start from £3.50 per </a:t>
            </a:r>
            <a:r>
              <a:rPr lang="en-GB" dirty="0" smtClean="0">
                <a:solidFill>
                  <a:schemeClr val="tx1"/>
                </a:solidFill>
              </a:rPr>
              <a:t>hour, some apprenticeships salaried per year. Any costs met by the employer!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Paid 28 days </a:t>
            </a:r>
            <a:r>
              <a:rPr lang="en-GB" dirty="0" smtClean="0">
                <a:solidFill>
                  <a:schemeClr val="tx1"/>
                </a:solidFill>
              </a:rPr>
              <a:t>holiday, must receive pay slips and a contract of employment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Any organisation with a pay bill in excess of £3 million must offer apprenticeships, they will have a digital account </a:t>
            </a:r>
            <a:r>
              <a:rPr lang="en-GB" smtClean="0">
                <a:solidFill>
                  <a:schemeClr val="tx1"/>
                </a:solidFill>
              </a:rPr>
              <a:t>&amp; pay a levy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Funding now available for graduates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Standards are replacing frameworks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Progression to Higher Education (university) now possible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At least 20% of the apprentice’s time must be allocated to study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Minimum age 16 – no upper age limit</a:t>
            </a:r>
          </a:p>
        </p:txBody>
      </p:sp>
    </p:spTree>
    <p:extLst>
      <p:ext uri="{BB962C8B-B14F-4D97-AF65-F5344CB8AC3E}">
        <p14:creationId xmlns:p14="http://schemas.microsoft.com/office/powerpoint/2010/main" val="368631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84211" y="1960881"/>
            <a:ext cx="8534401" cy="45719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2006600"/>
            <a:ext cx="8534400" cy="39878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574" t="12600" r="25902" b="49159"/>
          <a:stretch/>
        </p:blipFill>
        <p:spPr>
          <a:xfrm>
            <a:off x="6238864" y="416037"/>
            <a:ext cx="5415568" cy="27393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657" t="26879" r="26763" b="30283"/>
          <a:stretch/>
        </p:blipFill>
        <p:spPr>
          <a:xfrm>
            <a:off x="338258" y="398276"/>
            <a:ext cx="4788023" cy="2774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0239" t="41999" r="26292" b="21510"/>
          <a:stretch/>
        </p:blipFill>
        <p:spPr>
          <a:xfrm>
            <a:off x="6125491" y="3636347"/>
            <a:ext cx="5323219" cy="2513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1100" t="14723" r="28266" b="45798"/>
          <a:stretch/>
        </p:blipFill>
        <p:spPr>
          <a:xfrm>
            <a:off x="158237" y="3424978"/>
            <a:ext cx="5148064" cy="281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4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92" y="576494"/>
            <a:ext cx="4697275" cy="66517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77503">
            <a:off x="7761438" y="1188257"/>
            <a:ext cx="4378167" cy="61998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64690">
            <a:off x="136447" y="1094320"/>
            <a:ext cx="4510836" cy="638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1" y="1108038"/>
            <a:ext cx="8534401" cy="656216"/>
          </a:xfrm>
        </p:spPr>
        <p:txBody>
          <a:bodyPr/>
          <a:lstStyle/>
          <a:p>
            <a:r>
              <a:rPr lang="en-GB" dirty="0" smtClean="0"/>
              <a:t>How do I find an Apprenticeship ?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4211" y="2065467"/>
            <a:ext cx="8534402" cy="4097207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Through someone you know who would be willing to take you on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By sending out letters and CV’s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By completing work experience/ volunteering within the sector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By completing a further education course within the sector before progressing into an apprenticeship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Contacting providers (a training organisation/ college who delivers apprenticeships)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Registering on the </a:t>
            </a:r>
            <a:r>
              <a:rPr lang="en-GB" dirty="0" smtClean="0">
                <a:solidFill>
                  <a:schemeClr val="tx1"/>
                </a:solidFill>
                <a:hlinkClick r:id="rId2"/>
              </a:rPr>
              <a:t>www.getingofar.gov.uk</a:t>
            </a:r>
            <a:r>
              <a:rPr lang="en-GB" dirty="0" smtClean="0">
                <a:solidFill>
                  <a:schemeClr val="tx1"/>
                </a:solidFill>
              </a:rPr>
              <a:t> website </a:t>
            </a:r>
            <a:r>
              <a:rPr lang="en-GB" dirty="0" smtClean="0">
                <a:solidFill>
                  <a:schemeClr val="tx1"/>
                </a:solidFill>
                <a:hlinkClick r:id="rId3"/>
              </a:rPr>
              <a:t>www.prospects.ac.uk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Higher apprenticeships can be found on </a:t>
            </a:r>
            <a:r>
              <a:rPr lang="en-GB" dirty="0" smtClean="0">
                <a:solidFill>
                  <a:schemeClr val="tx1"/>
                </a:solidFill>
                <a:hlinkClick r:id="rId4"/>
              </a:rPr>
              <a:t>www.ucas.com</a:t>
            </a:r>
            <a:r>
              <a:rPr lang="en-GB" dirty="0" smtClean="0">
                <a:solidFill>
                  <a:schemeClr val="tx1"/>
                </a:solidFill>
              </a:rPr>
              <a:t> &amp; </a:t>
            </a:r>
            <a:r>
              <a:rPr lang="en-GB" dirty="0" smtClean="0">
                <a:solidFill>
                  <a:schemeClr val="tx1"/>
                </a:solidFill>
                <a:hlinkClick r:id="rId5"/>
              </a:rPr>
              <a:t>www.notgoingtouni.co.uk</a:t>
            </a:r>
            <a:r>
              <a:rPr lang="en-GB" dirty="0" smtClean="0">
                <a:solidFill>
                  <a:schemeClr val="tx1"/>
                </a:solidFill>
              </a:rPr>
              <a:t>  </a:t>
            </a:r>
            <a:r>
              <a:rPr lang="en-GB" dirty="0" smtClean="0">
                <a:solidFill>
                  <a:schemeClr val="tx1"/>
                </a:solidFill>
                <a:hlinkClick r:id="rId6"/>
              </a:rPr>
              <a:t>www.thescholarshiphub.org.uk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  <a:hlinkClick r:id="rId3"/>
              </a:rPr>
              <a:t>www.prospects.ac.uk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2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66950"/>
            <a:ext cx="7096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Questions?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88361366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292</Words>
  <Application>Microsoft Office PowerPoint</Application>
  <PresentationFormat>Custom</PresentationFormat>
  <Paragraphs>41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Slice</vt:lpstr>
      <vt:lpstr>  APPRENTICESHIPS </vt:lpstr>
      <vt:lpstr> </vt:lpstr>
      <vt:lpstr>Funding, Salaries &amp; Study</vt:lpstr>
      <vt:lpstr>PowerPoint Presentation</vt:lpstr>
      <vt:lpstr>PowerPoint Presentation</vt:lpstr>
      <vt:lpstr>How do I find an Apprenticeship ?</vt:lpstr>
      <vt:lpstr>PowerPoint Presentation</vt:lpstr>
    </vt:vector>
  </TitlesOfParts>
  <Company>South Devon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APPRE</dc:title>
  <dc:creator>Georgina Cleasby</dc:creator>
  <cp:lastModifiedBy>Christine Atkey</cp:lastModifiedBy>
  <cp:revision>6</cp:revision>
  <dcterms:created xsi:type="dcterms:W3CDTF">2017-09-25T09:41:16Z</dcterms:created>
  <dcterms:modified xsi:type="dcterms:W3CDTF">2017-10-04T14:28:28Z</dcterms:modified>
</cp:coreProperties>
</file>